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 id="2147483648" r:id="rId2"/>
  </p:sldMasterIdLst>
  <p:notesMasterIdLst>
    <p:notesMasterId r:id="rId32"/>
  </p:notesMasterIdLst>
  <p:sldIdLst>
    <p:sldId id="273" r:id="rId3"/>
    <p:sldId id="259" r:id="rId4"/>
    <p:sldId id="257" r:id="rId5"/>
    <p:sldId id="274" r:id="rId6"/>
    <p:sldId id="300" r:id="rId7"/>
    <p:sldId id="301" r:id="rId8"/>
    <p:sldId id="284" r:id="rId9"/>
    <p:sldId id="285" r:id="rId10"/>
    <p:sldId id="286" r:id="rId11"/>
    <p:sldId id="283" r:id="rId12"/>
    <p:sldId id="303" r:id="rId13"/>
    <p:sldId id="325" r:id="rId14"/>
    <p:sldId id="261" r:id="rId15"/>
    <p:sldId id="262" r:id="rId16"/>
    <p:sldId id="263" r:id="rId17"/>
    <p:sldId id="264" r:id="rId18"/>
    <p:sldId id="265" r:id="rId19"/>
    <p:sldId id="266" r:id="rId20"/>
    <p:sldId id="260" r:id="rId21"/>
    <p:sldId id="267" r:id="rId22"/>
    <p:sldId id="271" r:id="rId23"/>
    <p:sldId id="268" r:id="rId24"/>
    <p:sldId id="269" r:id="rId25"/>
    <p:sldId id="272" r:id="rId26"/>
    <p:sldId id="330" r:id="rId27"/>
    <p:sldId id="329" r:id="rId28"/>
    <p:sldId id="328" r:id="rId29"/>
    <p:sldId id="327" r:id="rId30"/>
    <p:sldId id="326"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1pPr>
    <a:lvl2pPr marL="0" marR="0" indent="228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2pPr>
    <a:lvl3pPr marL="0" marR="0" indent="457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3pPr>
    <a:lvl4pPr marL="0" marR="0" indent="685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4pPr>
    <a:lvl5pPr marL="0" marR="0" indent="9144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5pPr>
    <a:lvl6pPr marL="0" marR="0" indent="11430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6pPr>
    <a:lvl7pPr marL="0" marR="0" indent="1371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7pPr>
    <a:lvl8pPr marL="0" marR="0" indent="1600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8pPr>
    <a:lvl9pPr marL="0" marR="0" indent="1828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2ECC19-58A1-4AB7-A7CB-06135D9A617D}" v="42" dt="2022-11-29T11:44:57.468"/>
  </p1510:revLst>
</p1510:revInfo>
</file>

<file path=ppt/tableStyles.xml><?xml version="1.0" encoding="utf-8"?>
<a:tblStyleLst xmlns:a="http://schemas.openxmlformats.org/drawingml/2006/main" def="{5940675A-B579-460E-94D1-54222C63F5DA}">
  <a:tblStyle styleId="{33BA23B1-9221-436E-865A-0063620EA4FD}" styleName="">
    <a:tblBg/>
    <a:wholeTbl>
      <a:tcTxStyle b="off" i="off">
        <a:font>
          <a:latin typeface="Helvetica Neue"/>
          <a:ea typeface="Helvetica Neue"/>
          <a:cs typeface="Helvetica Neue"/>
        </a:font>
        <a:schemeClr val="accent5">
          <a:hueOff val="-8881752"/>
          <a:lumOff val="-12984"/>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5">
          <a:hueOff val="-8881752"/>
          <a:lumOff val="-12984"/>
        </a:schemeClr>
      </a:tcTxStyle>
      <a:tcStyle>
        <a:tcBdr>
          <a:left>
            <a:ln w="12700" cap="flat">
              <a:noFill/>
              <a:miter lim="400000"/>
            </a:ln>
          </a:left>
          <a:right>
            <a:ln w="12700" cap="flat">
              <a:solidFill>
                <a:schemeClr val="accent5">
                  <a:hueOff val="-8881752"/>
                  <a:lumOff val="-12984"/>
                </a:schemeClr>
              </a:solidFill>
              <a:prstDash val="solid"/>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Col>
    <a:la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prstDash val="solid"/>
              <a:miter lim="400000"/>
            </a:ln>
          </a:top>
          <a:bottom>
            <a:ln w="12700" cap="flat">
              <a:noFill/>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lastRow>
    <a:fir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noFill/>
              <a:miter lim="400000"/>
            </a:ln>
          </a:top>
          <a:bottom>
            <a:ln w="12700" cap="flat">
              <a:solidFill>
                <a:schemeClr val="accent5">
                  <a:hueOff val="-8881752"/>
                  <a:lumOff val="-12984"/>
                </a:schemeClr>
              </a:solidFill>
              <a:prstDash val="solid"/>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Row>
  </a:tblStyle>
  <a:tblStyle styleId="{8F44A2F1-9E1F-4B54-A3A2-5F16C0AD49E2}" styleName="">
    <a:tblBg/>
    <a:wholeTbl>
      <a:tcTxStyle b="off" i="off">
        <a:fontRef idx="minor">
          <a:schemeClr val="accent5">
            <a:hueOff val="-8881752"/>
            <a:lumOff val="-12984"/>
          </a:schemeClr>
        </a:fontRef>
        <a:schemeClr val="accent5">
          <a:hueOff val="-8881752"/>
          <a:lumOff val="-12984"/>
        </a:schemeClr>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E9E8"/>
          </a:solidFill>
        </a:fill>
      </a:tcStyle>
    </a:wholeTbl>
    <a:band2H>
      <a:tcTxStyle/>
      <a:tcStyle>
        <a:tcBdr/>
        <a:fill>
          <a:solidFill>
            <a:srgbClr val="F4F4F4"/>
          </a:solidFill>
        </a:fill>
      </a:tcStyle>
    </a:band2H>
    <a:firstCo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hueOff val="-3600000"/>
              <a:lumOff val="-20194"/>
            </a:schemeClr>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p:restoredTop sz="93741"/>
  </p:normalViewPr>
  <p:slideViewPr>
    <p:cSldViewPr snapToGrid="0" snapToObjects="1">
      <p:cViewPr varScale="1">
        <p:scale>
          <a:sx n="57" d="100"/>
          <a:sy n="57" d="100"/>
        </p:scale>
        <p:origin x="1256" y="200"/>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3" name="Shape 63"/>
          <p:cNvSpPr>
            <a:spLocks noGrp="1" noRot="1" noChangeAspect="1"/>
          </p:cNvSpPr>
          <p:nvPr>
            <p:ph type="sldImg"/>
          </p:nvPr>
        </p:nvSpPr>
        <p:spPr>
          <a:xfrm>
            <a:off x="1143000" y="685800"/>
            <a:ext cx="4572000" cy="3429000"/>
          </a:xfrm>
          <a:prstGeom prst="rect">
            <a:avLst/>
          </a:prstGeom>
        </p:spPr>
        <p:txBody>
          <a:bodyPr/>
          <a:lstStyle/>
          <a:p>
            <a:endParaRPr/>
          </a:p>
        </p:txBody>
      </p:sp>
      <p:sp>
        <p:nvSpPr>
          <p:cNvPr id="64" name="Shape 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488146376"/>
      </p:ext>
    </p:extLst>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1pPr>
    <a:lvl2pPr indent="228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2pPr>
    <a:lvl3pPr indent="457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3pPr>
    <a:lvl4pPr indent="685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4pPr>
    <a:lvl5pPr indent="9144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5pPr>
    <a:lvl6pPr indent="11430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6pPr>
    <a:lvl7pPr indent="1371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7pPr>
    <a:lvl8pPr indent="1600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8pPr>
    <a:lvl9pPr indent="1828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flickr.com/photos/nasawebbtelescope/albums/72157720000770033" TargetMode="External"/><Relationship Id="rId3" Type="http://schemas.openxmlformats.org/officeDocument/2006/relationships/hyperlink" Target="https://webbtelescope.org/contents/media/videos/2021/068/01FRV8GH9C7ZJP2FAAJEEMQCPZ" TargetMode="External"/><Relationship Id="rId7" Type="http://schemas.openxmlformats.org/officeDocument/2006/relationships/hyperlink" Target="https://www.youtube.com/watch?v=7nT7JGZMbt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jwst.nasa.gov/content/webbLaunch/whereIsWebb.html" TargetMode="External"/><Relationship Id="rId5" Type="http://schemas.openxmlformats.org/officeDocument/2006/relationships/hyperlink" Target="https://webbtelescope.org/contents/media/images/2021/068/01FQRWPPYBN2QP96MXJGMT5TRE?news=true" TargetMode="External"/><Relationship Id="rId4" Type="http://schemas.openxmlformats.org/officeDocument/2006/relationships/hyperlink" Target="https://webbtelescope.org/contents/news-releases/2021/news-2021-068" TargetMode="External"/><Relationship Id="rId9" Type="http://schemas.openxmlformats.org/officeDocument/2006/relationships/hyperlink" Target="https://www.flickr.com/photos/nasawebbtelescope/51787852384/in/album-72177720296738159/" TargetMode="Externa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www.baltimoremagazine.com/section/gamechangers/jhu-astronomer-christine-chen-decides-who-will-use-james-webb-space-telescope/" TargetMode="External"/><Relationship Id="rId3" Type="http://schemas.openxmlformats.org/officeDocument/2006/relationships/hyperlink" Target="https://jwst.nasa.gov/content/webbLaunch/deploymentExplorer.html" TargetMode="External"/><Relationship Id="rId7" Type="http://schemas.openxmlformats.org/officeDocument/2006/relationships/hyperlink" Target="https://universeunplugged.ipac.caltech.edu/video/ata-21-12-09"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ebbtelescope.org/contents/news-releases/2018/news-2018-31" TargetMode="External"/><Relationship Id="rId5" Type="http://schemas.openxmlformats.org/officeDocument/2006/relationships/hyperlink" Target="https://www.stsci.edu/contents/annual-reports/2019/rehearsing-for-launch" TargetMode="External"/><Relationship Id="rId10" Type="http://schemas.openxmlformats.org/officeDocument/2006/relationships/hyperlink" Target="https://eyes.nasa.gov/dsn/dsn.html" TargetMode="External"/><Relationship Id="rId4" Type="http://schemas.openxmlformats.org/officeDocument/2006/relationships/hyperlink" Target="https://www.stsci.edu/contents/annual-reports/2021/front-row-seats" TargetMode="External"/><Relationship Id="rId9" Type="http://schemas.openxmlformats.org/officeDocument/2006/relationships/hyperlink" Target="https://www.baltimoremagazine.com/section/sciencetechnology/baltimore-scientists-unveil-the-universe-with-james-webb-space-telescop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ebbtelescope.org/webb-science"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ebbtelescope.org/news/first-images" TargetMode="External"/><Relationship Id="rId4" Type="http://schemas.openxmlformats.org/officeDocument/2006/relationships/hyperlink" Target="https://webbtelescope.org/resource-gallery/articles/pagecontent/filter-articles/webbs-first-image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ebbtelescope.org/webb-science"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ebbtelescope.org/news/first-images" TargetMode="External"/><Relationship Id="rId4" Type="http://schemas.openxmlformats.org/officeDocument/2006/relationships/hyperlink" Target="https://webbtelescope.org/resource-gallery/articles/pagecontent/filter-articles/webbs-first-images"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ebbtelescope.org/contents/media/images/2022/035/01G7HRMY93K0BCCBKCABAQH0V7" TargetMode="External"/><Relationship Id="rId13" Type="http://schemas.openxmlformats.org/officeDocument/2006/relationships/hyperlink" Target="https://jwst.nasa.gov/content/observatory/instruments/fgs.html" TargetMode="External"/><Relationship Id="rId18" Type="http://schemas.openxmlformats.org/officeDocument/2006/relationships/hyperlink" Target="https://webbtelescope.org/contents/media/videos/2020/49/1290-Video" TargetMode="External"/><Relationship Id="rId3" Type="http://schemas.openxmlformats.org/officeDocument/2006/relationships/hyperlink" Target="https://webbtelescope.org/news/first-images" TargetMode="External"/><Relationship Id="rId21" Type="http://schemas.openxmlformats.org/officeDocument/2006/relationships/hyperlink" Target="https://webbtelescope.org/resource-gallery/articles/pagecontent/filter-articles/spectroscopy-101--introduction" TargetMode="External"/><Relationship Id="rId7" Type="http://schemas.openxmlformats.org/officeDocument/2006/relationships/hyperlink" Target="https://webbtelescope.org/contents/media/images/2022/035/01G7DDWW7FSRX0GAP43WFZ9JNH" TargetMode="External"/><Relationship Id="rId12" Type="http://schemas.openxmlformats.org/officeDocument/2006/relationships/hyperlink" Target="https://webb.nasa.gov/content/observatory/instruments/nirspec.html" TargetMode="External"/><Relationship Id="rId17" Type="http://schemas.openxmlformats.org/officeDocument/2006/relationships/hyperlink" Target="https://webbtelescope.org/webb-science/galaxies-over-time" TargetMode="External"/><Relationship Id="rId2" Type="http://schemas.openxmlformats.org/officeDocument/2006/relationships/slide" Target="../slides/slide27.xml"/><Relationship Id="rId16" Type="http://schemas.openxmlformats.org/officeDocument/2006/relationships/hyperlink" Target="https://webbtelescope.org/contents/media/images/01G529MX46J7AFK61GAMSHKSSN" TargetMode="External"/><Relationship Id="rId20" Type="http://schemas.openxmlformats.org/officeDocument/2006/relationships/hyperlink" Target="https://webbtelescope.org/contents/media/images/01G3CFMP9ZH6A5182B7NFN46DS" TargetMode="External"/><Relationship Id="rId1" Type="http://schemas.openxmlformats.org/officeDocument/2006/relationships/notesMaster" Target="../notesMasters/notesMaster1.xml"/><Relationship Id="rId6" Type="http://schemas.openxmlformats.org/officeDocument/2006/relationships/hyperlink" Target="https://webbtelescope.org/contents/media/images/2022/035/01G7DDDR3P8ZW10HD8MKXGV8MJ" TargetMode="External"/><Relationship Id="rId11" Type="http://schemas.openxmlformats.org/officeDocument/2006/relationships/hyperlink" Target="https://webb.nasa.gov/content/observatory/instruments/nircam.html" TargetMode="External"/><Relationship Id="rId5" Type="http://schemas.openxmlformats.org/officeDocument/2006/relationships/hyperlink" Target="https://webbtelescope.org/contents/media/images/2022/035/01G7DCWB7137MYJ05CSH1Q5Z1Z" TargetMode="External"/><Relationship Id="rId15" Type="http://schemas.openxmlformats.org/officeDocument/2006/relationships/hyperlink" Target="https://webbtelescope.org/news/webb-science-writers-guide/webbs-scientific-instruments" TargetMode="External"/><Relationship Id="rId10" Type="http://schemas.openxmlformats.org/officeDocument/2006/relationships/hyperlink" Target="https://webbtelescope.org/contents/media/images/2022/035/01G7F33FYJY94B9H7FW1APV030" TargetMode="External"/><Relationship Id="rId19" Type="http://schemas.openxmlformats.org/officeDocument/2006/relationships/hyperlink" Target="https://webbtelescope.org/contents/media/videos/01G6WZ1QXJDMGHXP8AJA4RSVPF" TargetMode="External"/><Relationship Id="rId4" Type="http://schemas.openxmlformats.org/officeDocument/2006/relationships/hyperlink" Target="https://webbtelescope.org/contents/news-releases/2022/news-2022-035" TargetMode="External"/><Relationship Id="rId9" Type="http://schemas.openxmlformats.org/officeDocument/2006/relationships/hyperlink" Target="https://webbtelescope.org/contents/media/images/2022/035/01G7HRYVGM1TKW556NVJ1BHPDZ" TargetMode="External"/><Relationship Id="rId14" Type="http://schemas.openxmlformats.org/officeDocument/2006/relationships/hyperlink" Target="https://webb.nasa.gov/content/observatory/instruments/miri.html" TargetMode="External"/><Relationship Id="rId22" Type="http://schemas.openxmlformats.org/officeDocument/2006/relationships/hyperlink" Target="https://webbtelescope.org/contents/media/videos/01F9KWWZTF1BKZ665759X2V2V1"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ebbtelescope.org/contents/media/images/2022/033/01G70Q10ATNZ3W0Z7MPVD9D4BE" TargetMode="External"/><Relationship Id="rId13" Type="http://schemas.openxmlformats.org/officeDocument/2006/relationships/hyperlink" Target="https://viewspace.org/video_library/videos/21-322867512" TargetMode="External"/><Relationship Id="rId3" Type="http://schemas.openxmlformats.org/officeDocument/2006/relationships/hyperlink" Target="https://webbtelescope.org/news/first-images" TargetMode="External"/><Relationship Id="rId7" Type="http://schemas.openxmlformats.org/officeDocument/2006/relationships/hyperlink" Target="https://webbtelescope.org/contents/media/images/2022/033/01G70C5F6Z698YC9E1DEBA3WET" TargetMode="External"/><Relationship Id="rId12" Type="http://schemas.openxmlformats.org/officeDocument/2006/relationships/hyperlink" Target="https://viewspace.org/interactives/unveiling_invisible_universe/star_death/helix_nebula"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ebbtelescope.org/contents/media/images/2022/033/01G70BGTSYBHS69T7K3N3ASSEB" TargetMode="External"/><Relationship Id="rId11" Type="http://schemas.openxmlformats.org/officeDocument/2006/relationships/hyperlink" Target="https://webb.nasa.gov/content/observatory/instruments/miri.html" TargetMode="External"/><Relationship Id="rId5" Type="http://schemas.openxmlformats.org/officeDocument/2006/relationships/hyperlink" Target="https://webbtelescope.org/contents/media/images/2022/033/01G709QXZPFH83NZFAFP66WVCZ" TargetMode="External"/><Relationship Id="rId15" Type="http://schemas.openxmlformats.org/officeDocument/2006/relationships/hyperlink" Target="https://astropix.ipac.caltech.edu/search?q=NGC+3132&amp;radius=0.2" TargetMode="External"/><Relationship Id="rId10" Type="http://schemas.openxmlformats.org/officeDocument/2006/relationships/hyperlink" Target="https://webb.nasa.gov/content/observatory/instruments/nircam.html" TargetMode="External"/><Relationship Id="rId4" Type="http://schemas.openxmlformats.org/officeDocument/2006/relationships/hyperlink" Target="https://webbtelescope.org/contents/news-releases/2022/news-2022-033" TargetMode="External"/><Relationship Id="rId9" Type="http://schemas.openxmlformats.org/officeDocument/2006/relationships/hyperlink" Target="https://webbtelescope.org/contents/media/images/2022/033/01G70SN4XRZCDVQWB2DN844VFR" TargetMode="External"/><Relationship Id="rId14" Type="http://schemas.openxmlformats.org/officeDocument/2006/relationships/hyperlink" Target="https://webbtelescope.org/contents/media/videos/1102-Video"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ebbtelescope.org/contents/media/images/2022/034/01G7FJFCNKGARKRFM13FWQ881E" TargetMode="External"/><Relationship Id="rId13" Type="http://schemas.openxmlformats.org/officeDocument/2006/relationships/hyperlink" Target="https://webb.nasa.gov/content/observatory/instruments/miri.html" TargetMode="External"/><Relationship Id="rId18" Type="http://schemas.openxmlformats.org/officeDocument/2006/relationships/hyperlink" Target="https://webbtelescope.org/contents/media/videos/2021/015/01F09AQGN1JD1H8BJJZDR4RPWS" TargetMode="External"/><Relationship Id="rId3" Type="http://schemas.openxmlformats.org/officeDocument/2006/relationships/hyperlink" Target="https://webbtelescope.org/news/first-images" TargetMode="External"/><Relationship Id="rId21" Type="http://schemas.openxmlformats.org/officeDocument/2006/relationships/hyperlink" Target="https://webbtelescope.org/contents/media/videos/01F9KWVZCV229ATG0NQCGA6TE0" TargetMode="External"/><Relationship Id="rId7" Type="http://schemas.openxmlformats.org/officeDocument/2006/relationships/hyperlink" Target="https://webbtelescope.org/contents/media/images/2022/034/01G7F6AWJNTF1G0ZWP5ESGSFXF" TargetMode="External"/><Relationship Id="rId12" Type="http://schemas.openxmlformats.org/officeDocument/2006/relationships/hyperlink" Target="https://webb.nasa.gov/content/observatory/instruments/nirspec.html" TargetMode="External"/><Relationship Id="rId17" Type="http://schemas.openxmlformats.org/officeDocument/2006/relationships/hyperlink" Target="https://webbtelescope.org/contents/media/images/2021/015/01EZ5F0BYEP19BGPCZ7BMMCDGT" TargetMode="External"/><Relationship Id="rId2" Type="http://schemas.openxmlformats.org/officeDocument/2006/relationships/slide" Target="../slides/slide29.xml"/><Relationship Id="rId16" Type="http://schemas.openxmlformats.org/officeDocument/2006/relationships/hyperlink" Target="https://webbtelescope.org/contents/news-releases/2020/news-2020-49" TargetMode="External"/><Relationship Id="rId20" Type="http://schemas.openxmlformats.org/officeDocument/2006/relationships/hyperlink" Target="https://webbtelescope.org/contents/media/videos/2018/37/1181-Video" TargetMode="External"/><Relationship Id="rId1" Type="http://schemas.openxmlformats.org/officeDocument/2006/relationships/notesMaster" Target="../notesMasters/notesMaster1.xml"/><Relationship Id="rId6" Type="http://schemas.openxmlformats.org/officeDocument/2006/relationships/hyperlink" Target="https://webbtelescope.org/contents/media/images/2022/034/01G7DBCJA1M1SSGKDMH7F5XMBE" TargetMode="External"/><Relationship Id="rId11" Type="http://schemas.openxmlformats.org/officeDocument/2006/relationships/hyperlink" Target="https://webbtelescope.org/contents/media/images/2022/034/01G7DCGA9539YTTMM0NC7M63K9" TargetMode="External"/><Relationship Id="rId5" Type="http://schemas.openxmlformats.org/officeDocument/2006/relationships/hyperlink" Target="https://webbtelescope.org/contents/media/images/2022/034/01G7DA5ADA2WDSK1JJPQ0PTG4A" TargetMode="External"/><Relationship Id="rId15" Type="http://schemas.openxmlformats.org/officeDocument/2006/relationships/hyperlink" Target="https://webbtelescope.org/resource-gallery/articles/pagecontent/filter-articles/what-are-active-galactic-nuclei" TargetMode="External"/><Relationship Id="rId10" Type="http://schemas.openxmlformats.org/officeDocument/2006/relationships/hyperlink" Target="https://webbtelescope.org/contents/media/images/2022/034/01G7DBYV6PTE37PEB5TZ19TMV2" TargetMode="External"/><Relationship Id="rId19" Type="http://schemas.openxmlformats.org/officeDocument/2006/relationships/hyperlink" Target="https://webbtelescope.org/contents/media/videos/01F099WFKMGVB0B549DDBA4BAF" TargetMode="External"/><Relationship Id="rId4" Type="http://schemas.openxmlformats.org/officeDocument/2006/relationships/hyperlink" Target="https://webbtelescope.org/contents/news-releases/2022/news-2022-034" TargetMode="External"/><Relationship Id="rId9" Type="http://schemas.openxmlformats.org/officeDocument/2006/relationships/hyperlink" Target="https://webbtelescope.org/contents/media/images/2022/034/01G7FG9P3BVP4CPK1QHX0RG5XN" TargetMode="External"/><Relationship Id="rId14" Type="http://schemas.openxmlformats.org/officeDocument/2006/relationships/hyperlink" Target="https://viewspace.org/interactives/unveiling_invisible_universe/interacting_galaxies/future_of_the_milky_way" TargetMode="External"/><Relationship Id="rId22" Type="http://schemas.openxmlformats.org/officeDocument/2006/relationships/hyperlink" Target="https://astropix.ipac.caltech.edu/search?dec=&amp;q=Stephan&#8217;s+Quintet&amp;ra=&amp;radius=0.2"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ebbtelescope.org/contents/media/images/2021/068/01FQRVPP8W778RA3TMD3TTBQ0H?news=tru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ebbtelescope.org/contents/media/images/2021/068/01FQRVPP8W778RA3TMD3TTBQ0H" TargetMode="External"/><Relationship Id="rId5" Type="http://schemas.openxmlformats.org/officeDocument/2006/relationships/hyperlink" Target="https://webbtelescope.org/contents/news-releases/2021/news-2021-068" TargetMode="External"/><Relationship Id="rId4" Type="http://schemas.openxmlformats.org/officeDocument/2006/relationships/hyperlink" Target="https://svs.gsfc.nasa.gov/14062#32370"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youtube.com/watch?v=RzGLKQ7_KZQ" TargetMode="External"/><Relationship Id="rId3" Type="http://schemas.openxmlformats.org/officeDocument/2006/relationships/hyperlink" Target="https://www.planetary.org/articles/jwst-first-images" TargetMode="External"/><Relationship Id="rId7" Type="http://schemas.openxmlformats.org/officeDocument/2006/relationships/hyperlink" Target="https://webbtelescope.org/news/webb-science-writers-guide/telescope-overview"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nasa.gov/feature/goddard/2017/aligning-the-primary-mirror-segments-of-nasa-s-james-webb-space-telescope-with-light" TargetMode="External"/><Relationship Id="rId5" Type="http://schemas.openxmlformats.org/officeDocument/2006/relationships/hyperlink" Target="https://webbtelescope.org/contents/media/images/4180-Image" TargetMode="External"/><Relationship Id="rId4" Type="http://schemas.openxmlformats.org/officeDocument/2006/relationships/hyperlink" Target="https://webbtelescope.org/contents/media/images/01FJHQXZNXV0GWWJMCX69J57FD"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ebbtelescope.org/resource-gallery/articles/pagecontent/filter-articles/how-big-is-webb" TargetMode="External"/><Relationship Id="rId7" Type="http://schemas.openxmlformats.org/officeDocument/2006/relationships/hyperlink" Target="https://webb.nasa.gov/content/science/index.htm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logs.nasa.gov/webb/2022/02/11/photons-received-webb-sees-its-first-star-18-times/" TargetMode="External"/><Relationship Id="rId5" Type="http://schemas.openxmlformats.org/officeDocument/2006/relationships/hyperlink" Target="https://webbtelescope.org/news/webb-science-writers-guide/telescope-overview" TargetMode="External"/><Relationship Id="rId4" Type="http://schemas.openxmlformats.org/officeDocument/2006/relationships/hyperlink" Target="https://www.jwst.nasa.gov/content/about/innovations/index.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ebbtelescope.org/news/webb-science-writers-guide/telescope-overview"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jwst-docs.stsci.edu/jwst-general-support/jwst-background-model" TargetMode="External"/><Relationship Id="rId4" Type="http://schemas.openxmlformats.org/officeDocument/2006/relationships/hyperlink" Target="https://webbtelescope.org/contents/media/images/4197-Image"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ebbtelescope.org/contents/media/images/4181-Image" TargetMode="External"/><Relationship Id="rId3" Type="http://schemas.openxmlformats.org/officeDocument/2006/relationships/hyperlink" Target="https://webbtelescope.org/news/webb-science-writers-guide/telescope-overview" TargetMode="External"/><Relationship Id="rId7" Type="http://schemas.openxmlformats.org/officeDocument/2006/relationships/hyperlink" Target="https://svs.gsfc.nasa.gov/12895"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svs.gsfc.nasa.gov/13521" TargetMode="External"/><Relationship Id="rId5" Type="http://schemas.openxmlformats.org/officeDocument/2006/relationships/hyperlink" Target="https://hubblesite.org/mission-and-telescope/the-telescope" TargetMode="External"/><Relationship Id="rId4" Type="http://schemas.openxmlformats.org/officeDocument/2006/relationships/hyperlink" Target="https://webbtelescope.org/contents/media/images/01F6QV6RND28VX2T20V4PPAGMS" TargetMode="External"/><Relationship Id="rId9" Type="http://schemas.openxmlformats.org/officeDocument/2006/relationships/hyperlink" Target="https://webbtelescope.org/contents/media/videos/1279-Video"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ebbtelescope.org/contents/media/images/4673-Image" TargetMode="External"/><Relationship Id="rId3" Type="http://schemas.openxmlformats.org/officeDocument/2006/relationships/hyperlink" Target="https://webbtelescope.org/news/webb-science-writers-guide/webbs-scientific-instruments" TargetMode="External"/><Relationship Id="rId7" Type="http://schemas.openxmlformats.org/officeDocument/2006/relationships/hyperlink" Target="https://webbtelescope.org/contents/media/images/01FA0SZA5HPXKRKH8Y6PKB10V1"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ebbtelescope.org/contents/media/images/01FA0T0WM3X65FFXM0JBR4C5ZB" TargetMode="External"/><Relationship Id="rId5" Type="http://schemas.openxmlformats.org/officeDocument/2006/relationships/hyperlink" Target="https://webbtelescope.org/contents/media/images/01FA0T08S2V810Y7ENZMGWTVDA" TargetMode="External"/><Relationship Id="rId10" Type="http://schemas.openxmlformats.org/officeDocument/2006/relationships/hyperlink" Target="https://webbtelescope.org/contents/media/images/4207-Image" TargetMode="External"/><Relationship Id="rId4" Type="http://schemas.openxmlformats.org/officeDocument/2006/relationships/hyperlink" Target="https://webbtelescope.org/contents/media/images/01FA0SZSEW1TZ51BHG0EGW2EZP" TargetMode="External"/><Relationship Id="rId9" Type="http://schemas.openxmlformats.org/officeDocument/2006/relationships/hyperlink" Target="https://webbtelescope.org/contents/media/videos/2019/29/1210-Video"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ariane.group/en/news/how-lagrange-point-2-meets-james-webbs-checklist-for-an-ideal-home/" TargetMode="External"/><Relationship Id="rId3" Type="http://schemas.openxmlformats.org/officeDocument/2006/relationships/hyperlink" Target="https://solarsystem.nasa.gov/resources/754/what-is-a-lagrange-point/" TargetMode="External"/><Relationship Id="rId7" Type="http://schemas.openxmlformats.org/officeDocument/2006/relationships/hyperlink" Target="https://webbtelescope.org/contents/media/images/4201-Imag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ebb.nasa.gov/content/about/orbit.html" TargetMode="External"/><Relationship Id="rId11" Type="http://schemas.openxmlformats.org/officeDocument/2006/relationships/hyperlink" Target="https://www.jwst.nasa.gov/content/about/faqs/faq.html" TargetMode="External"/><Relationship Id="rId5" Type="http://schemas.openxmlformats.org/officeDocument/2006/relationships/hyperlink" Target="https://webbtelescope.org/news/webb-science-writers-guide/telescope-overview" TargetMode="External"/><Relationship Id="rId10" Type="http://schemas.openxmlformats.org/officeDocument/2006/relationships/hyperlink" Target="https://webbtelescope.org/contents/media/videos/1157-Video" TargetMode="External"/><Relationship Id="rId4" Type="http://schemas.openxmlformats.org/officeDocument/2006/relationships/hyperlink" Target="https://www.flickr.com/photos/nasawebbtelescope/51886649707" TargetMode="External"/><Relationship Id="rId9" Type="http://schemas.openxmlformats.org/officeDocument/2006/relationships/hyperlink" Target="https://webbtelescope.org/contents/media/videos/01F51C6VAPFHS6ZK5R29G2NDV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btelescope.org/contents/media/images/01F6850HZ2K7FY8P8A8KBC54FQ" TargetMode="External"/><Relationship Id="rId7" Type="http://schemas.openxmlformats.org/officeDocument/2006/relationships/hyperlink" Target="https://archive.stsci.edu/"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jwst-docs.stsci.edu/jwst-observatory-hardware/jwst-spacecraft-bus/jwst-communications-subsystem" TargetMode="External"/><Relationship Id="rId5" Type="http://schemas.openxmlformats.org/officeDocument/2006/relationships/hyperlink" Target="https://eyes.nasa.gov/dsn/dsn.html" TargetMode="External"/><Relationship Id="rId4" Type="http://schemas.openxmlformats.org/officeDocument/2006/relationships/hyperlink" Target="https://www.stsci.edu/contents/annual-reports/2019/rehearsing-for-launc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In the pre-dawn hours of Saturday, December 25, 2021</a:t>
            </a:r>
            <a:r>
              <a:rPr lang="en-US" sz="1200" kern="1200" dirty="0">
                <a:solidFill>
                  <a:schemeClr val="tx1"/>
                </a:solidFill>
                <a:effectLst/>
                <a:latin typeface="+mn-lt"/>
                <a:ea typeface="+mn-ea"/>
                <a:cs typeface="+mn-cs"/>
              </a:rPr>
              <a:t>, eyes around the world were on the sky.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NASA’s James Webb Space Telescope launched at 7:20 a.m. Eastern Standard Time on an Ariane 5 rocket from Europe’s Space Centre in French Guiana, South America.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is the world’s largest and most complex space science observatory. It will study infrared light from celestial objects with much greater clarity than ever before.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is the scientific successor to NASA’s iconic Hubble and Spitzer space telescopes, built to complement and further the scientific discoveries of these and other missions.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Because infrared light travels through dense gas clouds that block visible light, Webb will reveal previously hidden regions of the universe, helping us solve mysteries in our solar system, look beyond to distant worlds around other stars, and probe the mysterious structures and origins of our universe and our place in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to presenter: We recommend pausing your presentation to play the </a:t>
            </a:r>
            <a:r>
              <a:rPr lang="en-US" sz="1200" u="sng" kern="1200" dirty="0">
                <a:solidFill>
                  <a:schemeClr val="tx1"/>
                </a:solidFill>
                <a:effectLst/>
                <a:latin typeface="+mn-lt"/>
                <a:ea typeface="+mn-ea"/>
                <a:cs typeface="+mn-cs"/>
                <a:hlinkClick r:id="rId3"/>
              </a:rPr>
              <a:t>launch video</a:t>
            </a:r>
            <a:r>
              <a:rPr lang="en-US" sz="1200" kern="1200" dirty="0">
                <a:solidFill>
                  <a:schemeClr val="tx1"/>
                </a:solidFill>
                <a:effectLst/>
                <a:latin typeface="+mn-lt"/>
                <a:ea typeface="+mn-ea"/>
                <a:cs typeface="+mn-cs"/>
              </a:rPr>
              <a:t> from 0:00-1:15]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Launch news release: </a:t>
            </a:r>
            <a:r>
              <a:rPr lang="en-US" sz="1200" u="sng" kern="1200" dirty="0">
                <a:solidFill>
                  <a:schemeClr val="tx1"/>
                </a:solidFill>
                <a:effectLst/>
                <a:latin typeface="+mn-lt"/>
                <a:ea typeface="+mn-ea"/>
                <a:cs typeface="+mn-cs"/>
                <a:hlinkClick r:id="rId4"/>
              </a:rPr>
              <a:t>https://webbtelescope.org/contents/news-releases/2021/news-2021-068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Launch video: </a:t>
            </a:r>
            <a:r>
              <a:rPr lang="en-US" sz="1200" u="sng" kern="1200" dirty="0">
                <a:solidFill>
                  <a:schemeClr val="tx1"/>
                </a:solidFill>
                <a:effectLst/>
                <a:latin typeface="+mn-lt"/>
                <a:ea typeface="+mn-ea"/>
                <a:cs typeface="+mn-cs"/>
                <a:hlinkClick r:id="rId3"/>
              </a:rPr>
              <a:t>https://webbtelescope.org/contents/media/videos/2021/068/01FRV8GH9C7ZJP2FAAJEEMQCPZ</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Launch image: </a:t>
            </a:r>
            <a:r>
              <a:rPr lang="en-US" sz="1200" u="sng" kern="1200" dirty="0">
                <a:solidFill>
                  <a:schemeClr val="tx1"/>
                </a:solidFill>
                <a:effectLst/>
                <a:latin typeface="+mn-lt"/>
                <a:ea typeface="+mn-ea"/>
                <a:cs typeface="+mn-cs"/>
                <a:hlinkClick r:id="rId5"/>
              </a:rPr>
              <a:t>https://webbtelescope.org/contents/media/images/2021/068/01FQRWPPYBN2QP96MXJGMT5TRE?news=true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Where Is Webb? interactive:</a:t>
            </a:r>
          </a:p>
          <a:p>
            <a:r>
              <a:rPr lang="en-US" sz="1200" u="sng" kern="1200" dirty="0">
                <a:solidFill>
                  <a:schemeClr val="tx1"/>
                </a:solidFill>
                <a:effectLst/>
                <a:latin typeface="+mn-lt"/>
                <a:ea typeface="+mn-ea"/>
                <a:cs typeface="+mn-cs"/>
                <a:hlinkClick r:id="rId6"/>
              </a:rPr>
              <a:t>https://www.jwst.nasa.gov/content/webbLaunch/whereIsWebb.html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Full launch broadcast: </a:t>
            </a:r>
          </a:p>
          <a:p>
            <a:r>
              <a:rPr lang="en-US" sz="1200" u="sng" kern="1200" dirty="0">
                <a:solidFill>
                  <a:schemeClr val="tx1"/>
                </a:solidFill>
                <a:effectLst/>
                <a:latin typeface="+mn-lt"/>
                <a:ea typeface="+mn-ea"/>
                <a:cs typeface="+mn-cs"/>
                <a:hlinkClick r:id="rId7"/>
              </a:rPr>
              <a:t>https://www.youtube.com/watch?v=7nT7JGZMbtM</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Webb Flickr album: </a:t>
            </a:r>
            <a:r>
              <a:rPr lang="en-US" sz="1200" u="sng" kern="1200" dirty="0">
                <a:solidFill>
                  <a:schemeClr val="tx1"/>
                </a:solidFill>
                <a:effectLst/>
                <a:latin typeface="+mn-lt"/>
                <a:ea typeface="+mn-ea"/>
                <a:cs typeface="+mn-cs"/>
                <a:hlinkClick r:id="rId8"/>
              </a:rPr>
              <a:t>https://www.flickr.com/photos/nasawebbtelescope/albums/72157720000770033</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 NASA, Bill Ingalls</a:t>
            </a:r>
          </a:p>
          <a:p>
            <a:r>
              <a:rPr lang="en-US" sz="1200" u="sng" kern="1200" dirty="0">
                <a:solidFill>
                  <a:schemeClr val="tx1"/>
                </a:solidFill>
                <a:effectLst/>
                <a:latin typeface="+mn-lt"/>
                <a:ea typeface="+mn-ea"/>
                <a:cs typeface="+mn-cs"/>
                <a:hlinkClick r:id="rId9"/>
              </a:rPr>
              <a:t>https://www.flickr.com/photos/nasawebbtelescope/51787852384/in/album-72177720296738159/</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3</a:t>
            </a:fld>
            <a:endParaRPr lang="en-US"/>
          </a:p>
        </p:txBody>
      </p:sp>
    </p:spTree>
    <p:extLst>
      <p:ext uri="{BB962C8B-B14F-4D97-AF65-F5344CB8AC3E}">
        <p14:creationId xmlns:p14="http://schemas.microsoft.com/office/powerpoint/2010/main" val="3211411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Want to pretend you are sending commands to Webb? Imagine you’re in Webb’s Mission Operations Center at the Space Telescope Science Institute (STScI) in Baltimore, Maryland. </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STScI’s</a:t>
            </a:r>
            <a:r>
              <a:rPr lang="en-US" sz="1200" kern="1200" dirty="0">
                <a:solidFill>
                  <a:schemeClr val="tx1"/>
                </a:solidFill>
                <a:effectLst/>
                <a:latin typeface="+mn-lt"/>
                <a:ea typeface="+mn-ea"/>
                <a:cs typeface="+mn-cs"/>
              </a:rPr>
              <a:t> engineers sit at the controls—they send commands to Webb, which the telescope executes. They are supported by scientists and team members from the mission’s partners. The team also continuously monitors the health of the telescope.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Engineers have controlled Webb since the telescope fully separated from its launch vehicle 27 minutes after liftoff.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also initiated and oversaw all major deployments as Webb slowly unfolded while traveling to the second Sun-Earth Lagrange point (L2), which is approximately 1.5 million kilometers (1 million miles) from Earth.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During the first six months of 2022, engineers and scientists fully commissioned every instrument on Webb.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is commissioning? It involves </a:t>
            </a:r>
            <a:r>
              <a:rPr lang="en-US" sz="1200" i="1" u="sng" kern="1200" dirty="0">
                <a:solidFill>
                  <a:schemeClr val="tx1"/>
                </a:solidFill>
                <a:effectLst/>
                <a:latin typeface="+mn-lt"/>
                <a:ea typeface="+mn-ea"/>
                <a:cs typeface="+mn-cs"/>
              </a:rPr>
              <a:t>hundreds</a:t>
            </a:r>
            <a:r>
              <a:rPr lang="en-US" sz="1200" kern="1200" dirty="0">
                <a:solidFill>
                  <a:schemeClr val="tx1"/>
                </a:solidFill>
                <a:effectLst/>
                <a:latin typeface="+mn-lt"/>
                <a:ea typeface="+mn-ea"/>
                <a:cs typeface="+mn-cs"/>
              </a:rPr>
              <a:t>  of precise, choreographed activities. First, engineers executed commands to carefully unfold the telescope’s mirrors. Then they aligned each mirror segment so they work together to produce one, clear image.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also tested every mode on every instrument, taking images and spectra as they went, to ensure that everything works as planned.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it does! This is a major feat that we can all be proud of.</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team prepared for years for these moments. And now, they are executing science proposals for astronomers who received time to observe with Webb.</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FAQ:</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How long does data take to travel from Webb to Earth?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Traveling at the speed of light, it takes about 5 seconds for data to travel from Webb in its orbit around L2 to the Earth. All communications are routed through NASA’s Deep Space Network, with three ground stations located in Canberra, Australia, Madrid, Spain, and Goldstone, California.</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Overview of Webb’s commissioning activities from launch to the beginning of science operations: </a:t>
            </a:r>
            <a:r>
              <a:rPr lang="en-US" sz="1200" u="sng" kern="1200" dirty="0">
                <a:solidFill>
                  <a:schemeClr val="tx1"/>
                </a:solidFill>
                <a:effectLst/>
                <a:latin typeface="+mn-lt"/>
                <a:ea typeface="+mn-ea"/>
                <a:cs typeface="+mn-cs"/>
                <a:hlinkClick r:id="rId3"/>
              </a:rPr>
              <a:t>https://jwst.nasa.gov/content/webbLaunch/deploymentExplorer.html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Firsthand account from three members of the Flight Operations Team at STScI: </a:t>
            </a:r>
            <a:r>
              <a:rPr lang="en-US" sz="1200" u="sng" kern="1200" dirty="0">
                <a:solidFill>
                  <a:schemeClr val="tx1"/>
                </a:solidFill>
                <a:effectLst/>
                <a:latin typeface="+mn-lt"/>
                <a:ea typeface="+mn-ea"/>
                <a:cs typeface="+mn-cs"/>
                <a:hlinkClick r:id="rId4"/>
              </a:rPr>
              <a:t>https://www.stsci.edu/contents/annual-reports/2021/front-row-seats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2019 graphic article that shows how everyone collaborates in Webb’s Mission Operations Center (note that these graphics were created during rehearsals): </a:t>
            </a:r>
            <a:r>
              <a:rPr lang="en-US" sz="1200" u="sng" kern="1200" dirty="0">
                <a:solidFill>
                  <a:schemeClr val="tx1"/>
                </a:solidFill>
                <a:effectLst/>
                <a:latin typeface="+mn-lt"/>
                <a:ea typeface="+mn-ea"/>
                <a:cs typeface="+mn-cs"/>
                <a:hlinkClick r:id="rId5"/>
              </a:rPr>
              <a:t>https://www.stsci.edu/contents/annual-reports/2019/rehearsing-for-launch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2018 release about communications in the Mission Operations Center: </a:t>
            </a:r>
            <a:r>
              <a:rPr lang="en-US" sz="1200" u="sng" kern="1200" dirty="0">
                <a:solidFill>
                  <a:schemeClr val="tx1"/>
                </a:solidFill>
                <a:effectLst/>
                <a:latin typeface="+mn-lt"/>
                <a:ea typeface="+mn-ea"/>
                <a:cs typeface="+mn-cs"/>
                <a:hlinkClick r:id="rId6"/>
              </a:rPr>
              <a:t>https://webbtelescope.org/contents/news-releases/2018/news-2018-31</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“Seeing New Frontiers with NASA's James Webb Space Telescope”: </a:t>
            </a:r>
            <a:r>
              <a:rPr lang="en-US" sz="1200" u="sng" kern="1200" dirty="0">
                <a:solidFill>
                  <a:schemeClr val="tx1"/>
                </a:solidFill>
                <a:effectLst/>
                <a:latin typeface="+mn-lt"/>
                <a:ea typeface="+mn-ea"/>
                <a:cs typeface="+mn-cs"/>
                <a:hlinkClick r:id="rId7"/>
              </a:rPr>
              <a:t>https://universeunplugged.ipac.caltech.edu/video/ata-21-12-09</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Baltimore Magazine article about </a:t>
            </a:r>
            <a:r>
              <a:rPr lang="en-US" sz="1200" kern="1200" dirty="0" err="1">
                <a:solidFill>
                  <a:schemeClr val="tx1"/>
                </a:solidFill>
                <a:effectLst/>
                <a:latin typeface="+mn-lt"/>
                <a:ea typeface="+mn-ea"/>
                <a:cs typeface="+mn-cs"/>
              </a:rPr>
              <a:t>STScI’s</a:t>
            </a:r>
            <a:r>
              <a:rPr lang="en-US" sz="1200" kern="1200" dirty="0">
                <a:solidFill>
                  <a:schemeClr val="tx1"/>
                </a:solidFill>
                <a:effectLst/>
                <a:latin typeface="+mn-lt"/>
                <a:ea typeface="+mn-ea"/>
                <a:cs typeface="+mn-cs"/>
              </a:rPr>
              <a:t> James Webb Space Telescope Science Policy Group Lead Astronomer Dr. Christine Chen: </a:t>
            </a:r>
            <a:r>
              <a:rPr lang="en-US" sz="1200" u="sng" kern="1200" dirty="0">
                <a:solidFill>
                  <a:schemeClr val="tx1"/>
                </a:solidFill>
                <a:effectLst/>
                <a:latin typeface="+mn-lt"/>
                <a:ea typeface="+mn-ea"/>
                <a:cs typeface="+mn-cs"/>
                <a:hlinkClick r:id="rId8"/>
              </a:rPr>
              <a:t>https://www.baltimoremagazine.com/section/gamechangers/jhu-astronomer-christine-chen-decides-who-will-use-james-webb-space-telescope/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Baltimore Magazine article, “Baltimore Scientists Unveil the Universe with the James Webb Space Telescope”: </a:t>
            </a:r>
            <a:r>
              <a:rPr lang="en-US" sz="1200" u="sng" kern="1200" dirty="0">
                <a:solidFill>
                  <a:schemeClr val="tx1"/>
                </a:solidFill>
                <a:effectLst/>
                <a:latin typeface="+mn-lt"/>
                <a:ea typeface="+mn-ea"/>
                <a:cs typeface="+mn-cs"/>
                <a:hlinkClick r:id="rId9"/>
              </a:rPr>
              <a:t>https://www.baltimoremagazine.com/section/sciencetechnology/baltimore-scientists-unveil-the-universe-with-james-webb-space-telescope/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Watch Webb’s data transmission: </a:t>
            </a:r>
            <a:r>
              <a:rPr lang="en-US" sz="1200" u="sng" kern="1200" dirty="0">
                <a:solidFill>
                  <a:schemeClr val="tx1"/>
                </a:solidFill>
                <a:effectLst/>
                <a:latin typeface="+mn-lt"/>
                <a:ea typeface="+mn-ea"/>
                <a:cs typeface="+mn-cs"/>
                <a:hlinkClick r:id="rId10"/>
              </a:rPr>
              <a:t>https://eyes.nasa.gov/dsn/dsn.html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 NASA, (Jaclyn </a:t>
            </a:r>
            <a:r>
              <a:rPr lang="en-US" sz="1200" kern="1200" dirty="0" err="1">
                <a:solidFill>
                  <a:schemeClr val="tx1"/>
                </a:solidFill>
                <a:effectLst/>
                <a:latin typeface="+mn-lt"/>
                <a:ea typeface="+mn-ea"/>
                <a:cs typeface="+mn-cs"/>
              </a:rPr>
              <a:t>Barrientes</a:t>
            </a:r>
            <a:r>
              <a:rPr lang="en-US" sz="1200" kern="1200" dirty="0">
                <a:solidFill>
                  <a:schemeClr val="tx1"/>
                </a:solidFill>
                <a:effectLst/>
                <a:latin typeface="+mn-lt"/>
                <a:ea typeface="+mn-ea"/>
                <a:cs typeface="+mn-cs"/>
              </a:rPr>
              <a:t>) </a:t>
            </a:r>
            <a:r>
              <a:rPr lang="en-US" sz="1200" kern="1200">
                <a:solidFill>
                  <a:schemeClr val="tx1"/>
                </a:solidFill>
                <a:effectLst/>
                <a:latin typeface="+mn-lt"/>
                <a:ea typeface="+mn-ea"/>
                <a:cs typeface="+mn-cs"/>
              </a:rPr>
              <a:t>STScI.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12</a:t>
            </a:fld>
            <a:endParaRPr lang="en-US"/>
          </a:p>
        </p:txBody>
      </p:sp>
    </p:spTree>
    <p:extLst>
      <p:ext uri="{BB962C8B-B14F-4D97-AF65-F5344CB8AC3E}">
        <p14:creationId xmlns:p14="http://schemas.microsoft.com/office/powerpoint/2010/main" val="3651489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62431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10343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48924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Drumroll, please!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what we’ve all been waiting for—Webb’s first images and data!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Six long months of anticipation following the excitement of Webb’s December 25, 2021 launch—not to mention years of new technology development and mission planning—are at an end. Now, we have our first look at what Webb can do with the release of its first full-color images and data. This is the first demonstration of Webb at its full power, ready to begin its science mission and reveal the hidden the infrared universe.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science: </a:t>
            </a:r>
            <a:r>
              <a:rPr lang="en-US" sz="1200" u="sng" kern="1200" dirty="0">
                <a:solidFill>
                  <a:schemeClr val="tx1"/>
                </a:solidFill>
                <a:effectLst/>
                <a:latin typeface="+mn-lt"/>
                <a:ea typeface="+mn-ea"/>
                <a:cs typeface="+mn-cs"/>
                <a:hlinkClick r:id="rId3"/>
              </a:rPr>
              <a:t>https://webbtelescope.org/webb-science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Background about Webb’s first images and what comes next: </a:t>
            </a:r>
            <a:r>
              <a:rPr lang="en-US" sz="1200" u="sng" kern="1200" dirty="0">
                <a:solidFill>
                  <a:schemeClr val="tx1"/>
                </a:solidFill>
                <a:effectLst/>
                <a:latin typeface="+mn-lt"/>
                <a:ea typeface="+mn-ea"/>
                <a:cs typeface="+mn-cs"/>
                <a:hlinkClick r:id="rId4"/>
              </a:rPr>
              <a:t>https://webbtelescope.org/resource-gallery/articles/pagecontent/filter-articles/webbs-first-images</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For a full array of Webb’s first images and spectra, including downloadable files, please visit: </a:t>
            </a:r>
            <a:r>
              <a:rPr lang="en-US" sz="1200" u="sng" kern="1200" dirty="0">
                <a:solidFill>
                  <a:schemeClr val="tx1"/>
                </a:solidFill>
                <a:effectLst/>
                <a:latin typeface="+mn-lt"/>
                <a:ea typeface="+mn-ea"/>
                <a:cs typeface="+mn-cs"/>
                <a:hlinkClick r:id="rId5"/>
              </a:rPr>
              <a:t>https://webbtelescope.org/news/first-images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 NASA and J. Kang (STScI) </a:t>
            </a:r>
          </a:p>
        </p:txBody>
      </p:sp>
      <p:sp>
        <p:nvSpPr>
          <p:cNvPr id="4" name="Slide Number Placeholder 3"/>
          <p:cNvSpPr>
            <a:spLocks noGrp="1"/>
          </p:cNvSpPr>
          <p:nvPr>
            <p:ph type="sldNum" sz="quarter" idx="5"/>
          </p:nvPr>
        </p:nvSpPr>
        <p:spPr/>
        <p:txBody>
          <a:bodyPr/>
          <a:lstStyle/>
          <a:p>
            <a:fld id="{BD95282D-E246-B147-83F5-FC2E8825650F}" type="slidenum">
              <a:rPr lang="en-US" smtClean="0"/>
              <a:t>26</a:t>
            </a:fld>
            <a:endParaRPr lang="en-US"/>
          </a:p>
        </p:txBody>
      </p:sp>
    </p:spTree>
    <p:extLst>
      <p:ext uri="{BB962C8B-B14F-4D97-AF65-F5344CB8AC3E}">
        <p14:creationId xmlns:p14="http://schemas.microsoft.com/office/powerpoint/2010/main" val="1450436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Drumroll, please!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what we’ve all been waiting for—Webb’s first images and data!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Six long months of anticipation following the excitement of Webb’s December 25, 2021 launch—not to mention years of new technology development and mission planning—are at an end. Now, we have our first look at what Webb can do with the release of its first full-color images and data. This is the first demonstration of Webb at its full power, ready to begin its science mission and reveal the hidden the infrared universe.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science: </a:t>
            </a:r>
            <a:r>
              <a:rPr lang="en-US" sz="1200" u="sng" kern="1200" dirty="0">
                <a:solidFill>
                  <a:schemeClr val="tx1"/>
                </a:solidFill>
                <a:effectLst/>
                <a:latin typeface="+mn-lt"/>
                <a:ea typeface="+mn-ea"/>
                <a:cs typeface="+mn-cs"/>
                <a:hlinkClick r:id="rId3"/>
              </a:rPr>
              <a:t>https://webbtelescope.org/webb-science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Background about Webb’s first images and what comes next: </a:t>
            </a:r>
            <a:r>
              <a:rPr lang="en-US" sz="1200" u="sng" kern="1200" dirty="0">
                <a:solidFill>
                  <a:schemeClr val="tx1"/>
                </a:solidFill>
                <a:effectLst/>
                <a:latin typeface="+mn-lt"/>
                <a:ea typeface="+mn-ea"/>
                <a:cs typeface="+mn-cs"/>
                <a:hlinkClick r:id="rId4"/>
              </a:rPr>
              <a:t>https://webbtelescope.org/resource-gallery/articles/pagecontent/filter-articles/webbs-first-images</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For a full array of Webb’s first images and spectra, including downloadable files, please visit: </a:t>
            </a:r>
            <a:r>
              <a:rPr lang="en-US" sz="1200" u="sng" kern="1200" dirty="0">
                <a:solidFill>
                  <a:schemeClr val="tx1"/>
                </a:solidFill>
                <a:effectLst/>
                <a:latin typeface="+mn-lt"/>
                <a:ea typeface="+mn-ea"/>
                <a:cs typeface="+mn-cs"/>
                <a:hlinkClick r:id="rId5"/>
              </a:rPr>
              <a:t>https://webbtelescope.org/news/first-images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 NASA and J. Kang (STScI) </a:t>
            </a:r>
          </a:p>
        </p:txBody>
      </p:sp>
      <p:sp>
        <p:nvSpPr>
          <p:cNvPr id="4" name="Slide Number Placeholder 3"/>
          <p:cNvSpPr>
            <a:spLocks noGrp="1"/>
          </p:cNvSpPr>
          <p:nvPr>
            <p:ph type="sldNum" sz="quarter" idx="5"/>
          </p:nvPr>
        </p:nvSpPr>
        <p:spPr/>
        <p:txBody>
          <a:bodyPr/>
          <a:lstStyle/>
          <a:p>
            <a:fld id="{BD95282D-E246-B147-83F5-FC2E8825650F}" type="slidenum">
              <a:rPr lang="en-US" smtClean="0"/>
              <a:t>25</a:t>
            </a:fld>
            <a:endParaRPr lang="en-US"/>
          </a:p>
        </p:txBody>
      </p:sp>
    </p:spTree>
    <p:extLst>
      <p:ext uri="{BB962C8B-B14F-4D97-AF65-F5344CB8AC3E}">
        <p14:creationId xmlns:p14="http://schemas.microsoft.com/office/powerpoint/2010/main" val="2461667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NASA’s James Webb Space Telescope has delivered the deepest and sharpest infrared image of the distant universe so far. Affectionately known as Webb’s First Deep Field, this is galaxy cluster SMACS 0723 and it is teeming with thousands of galaxies – including the smallest, faintest objects ever observed.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Webb’s image is approximately the size of a grain of sand held at arm’s length, a tiny sliver of the vast universe. The combined mass of this galaxy cluster acts as a gravitational lens, magnifying more distant galaxies, including some seen when the universe was less than a billion years old. This deep field, taken by Webb’s Near-Infrared Camera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is a composite made from images at different wavelengths, totaling 12.5 hours – achieving depths at infrared wavelengths beyond the Hubble Space Telescope’s deepest fields, which took weeks. And this is only the beginning. Researchers will continue to use Webb to take longer exposures, revealing more of our vast universe.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shows the galaxy cluster SMACS 0723 as it appeared 4.6 billion years ago, with many more galaxies in front of and behind the cluster. Much more about this cluster will be revealed as researchers begin digging into Webb’s data. This field was also imaged by Webb’s Mid-Infrared Instrument (MIRI), which observes mid-infrared light.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Webb’s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has brought distant galaxies into sharp focus – they have tiny, faint structures that have never been seen before, including star clusters and diffuse features.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Light from these galaxies took billions of years to reach us. We are looking back in time to within a billion years after the big bang when viewing the youngest galaxies in this field. The light was stretched by the expansion of the universe to infrared wavelengths that Webb was designed to observe. Researchers will soon begin to learn more about the galaxies’ masses, ages, histories, and compositions.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Other features include the prominent arcs in this field. The powerful gravitational field of a galaxy cluster can bend the light rays from more distant galaxies behind it, just as a magnifying glass bends and warps images. Stars are also captured with prominent diffraction spikes, as they appear brighter at shorter wavelengths.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Webb’s MIRI image offers a kaleidoscope of colors and highlights where the dust is – a major ingredient for star formation, and ultimately life itself. Blue galaxies contain stars, but very little dust. The red objects in this field are enshrouded in thick layers of dust. Green galaxies are populated with hydrocarbons and other chemical compounds. Researchers will be able to use data like these to understand how galaxies form, grow, and merge with each other, and in some cases why they stop forming stars altogether.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taking images, two of Webb’s instruments also obtained spectra – data that reveal objects’ physical and chemical properties that will help researchers identify many more details about distant galaxies in this field. Webb’s Near Infrared Spectrograph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microshutter</a:t>
            </a:r>
            <a:r>
              <a:rPr lang="en-US" sz="1200" kern="1200" dirty="0">
                <a:solidFill>
                  <a:schemeClr val="tx1"/>
                </a:solidFill>
                <a:effectLst/>
                <a:latin typeface="+mn-lt"/>
                <a:ea typeface="+mn-ea"/>
                <a:cs typeface="+mn-cs"/>
              </a:rPr>
              <a:t> array observed 48 individual galaxies at the same time – a new technology used for the first time in space – returning a full suite of details about each. The data revealed light from one galaxy that traveled for 13.1 billion years before Webb’s mirrors captured it.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data also demonstrate how detailed galaxy spectra will be with Webb observations.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Webb’s Near-Infrared Imager and Slitless Spectrograph (NIRISS) used Wide-Field Slitless Spectroscopy to capture spectra of all the objects in the entire field of view at once. Among the results, it proves that one of the galaxies has a mirror image.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SMACS 0723 can be viewed near the constellation Volans in the southern sky.</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The James Webb Space Telescope is the world's premier space science observatory. Webb will solve mysteries in our solar system, look beyond to distant worlds around other stars, and probe the mysterious structures and origins of our universe and our place in it. Webb is an international program led by NASA with its partners, ESA (European Space Agency) and CSA (Canadian Space Agency).</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NASA Headquarters oversees the mission for the agency’s Science Mission Directorate. NASA’s Goddard Space Flight Center in Greenbelt, Maryland, manages Webb for the agency and oversees work on the mission performed by the Space Telescope Science Institute, Northrop Grumman, and other mission partners. In addition to Goddard, several NASA centers contributed to the project, including the agency’s Johnson Space Center in Houston, Jet Propulsion Laboratory (JPL) in Southern California, Marshall Space Flight Center in Huntsville, Alabama, Ames Research Center in California’s Silicon Valley, and others.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NIRCam</a:t>
            </a:r>
            <a:r>
              <a:rPr lang="en-US" sz="1200" i="1" kern="1200" dirty="0">
                <a:solidFill>
                  <a:schemeClr val="tx1"/>
                </a:solidFill>
                <a:effectLst/>
                <a:latin typeface="+mn-lt"/>
                <a:ea typeface="+mn-ea"/>
                <a:cs typeface="+mn-cs"/>
              </a:rPr>
              <a:t> was built by a team at the University of Arizona and Lockheed Martin’s Advanced Technology Center.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MIRI was contributed by ESA and NASA, with the instrument designed and built by a consortium of nationally funded European Institutes (the MIRI European Consortium) in partnership with JPL and the University of Arizona.</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NIRISS was contributed by CSA. The instrument was designed and built by Honeywell in collaboration with the Université de Montréal and the National Research Council Canada.</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NIRSpec</a:t>
            </a:r>
            <a:r>
              <a:rPr lang="en-US" sz="1200" i="1" kern="1200" dirty="0">
                <a:solidFill>
                  <a:schemeClr val="tx1"/>
                </a:solidFill>
                <a:effectLst/>
                <a:latin typeface="+mn-lt"/>
                <a:ea typeface="+mn-ea"/>
                <a:cs typeface="+mn-cs"/>
              </a:rPr>
              <a:t> was built for ESA by a consortium of European companies led by Airbus </a:t>
            </a:r>
            <a:r>
              <a:rPr lang="en-US" sz="1200" i="1" kern="1200" dirty="0" err="1">
                <a:solidFill>
                  <a:schemeClr val="tx1"/>
                </a:solidFill>
                <a:effectLst/>
                <a:latin typeface="+mn-lt"/>
                <a:ea typeface="+mn-ea"/>
                <a:cs typeface="+mn-cs"/>
              </a:rPr>
              <a:t>Defence</a:t>
            </a:r>
            <a:r>
              <a:rPr lang="en-US" sz="1200" i="1" kern="1200" dirty="0">
                <a:solidFill>
                  <a:schemeClr val="tx1"/>
                </a:solidFill>
                <a:effectLst/>
                <a:latin typeface="+mn-lt"/>
                <a:ea typeface="+mn-ea"/>
                <a:cs typeface="+mn-cs"/>
              </a:rPr>
              <a:t> and Space (ADS) with NASA’s Goddard Space Flight Center providing its detector and micro-shutter subsystems.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full array of Webb’s first images and spectra, including downloadable files, please visit: </a:t>
            </a:r>
            <a:r>
              <a:rPr lang="en-US" sz="1200" u="sng" kern="1200" dirty="0">
                <a:solidFill>
                  <a:schemeClr val="tx1"/>
                </a:solidFill>
                <a:effectLst/>
                <a:latin typeface="+mn-lt"/>
                <a:ea typeface="+mn-ea"/>
                <a:cs typeface="+mn-cs"/>
                <a:hlinkClick r:id="rId3"/>
              </a:rPr>
              <a:t>https://webbtelescope.org/news/first-images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Credits: NASA, ESA, CSA, and STScI</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Release: NASA’s Webb Delivers Deepest Image of Universe Yet</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https://webbtelescope.org/contents/news-releases/2022/news-2022-035</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Images: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First Deep Field SMACS 0723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Image): </a:t>
            </a:r>
            <a:r>
              <a:rPr lang="en-US" sz="1200" u="sng" kern="1200" dirty="0">
                <a:solidFill>
                  <a:schemeClr val="tx1"/>
                </a:solidFill>
                <a:effectLst/>
                <a:latin typeface="+mn-lt"/>
                <a:ea typeface="+mn-ea"/>
                <a:cs typeface="+mn-cs"/>
                <a:hlinkClick r:id="rId5"/>
              </a:rPr>
              <a:t>https://webbtelescope.org/contents/media/images/2022/035/01G7DCWB7137MYJ05CSH1Q5Z1Z</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First Deep Field SMACS 0723 (MIRI and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Image): </a:t>
            </a:r>
            <a:r>
              <a:rPr lang="en-US" sz="1200" u="sng" kern="1200" dirty="0">
                <a:solidFill>
                  <a:schemeClr val="tx1"/>
                </a:solidFill>
                <a:effectLst/>
                <a:latin typeface="+mn-lt"/>
                <a:ea typeface="+mn-ea"/>
                <a:cs typeface="+mn-cs"/>
                <a:hlinkClick r:id="rId6"/>
              </a:rPr>
              <a:t>https://webbtelescope.org/contents/media/images/2022/035/01G7DDDR3P8ZW10HD8MKXGV8MJ</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First Deep Field SMACS 0723 (MIRI and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Compass Image): </a:t>
            </a:r>
            <a:r>
              <a:rPr lang="en-US" sz="1200" u="sng" kern="1200" dirty="0">
                <a:solidFill>
                  <a:schemeClr val="tx1"/>
                </a:solidFill>
                <a:effectLst/>
                <a:latin typeface="+mn-lt"/>
                <a:ea typeface="+mn-ea"/>
                <a:cs typeface="+mn-cs"/>
                <a:hlinkClick r:id="rId7"/>
              </a:rPr>
              <a:t>https://webbtelescope.org/contents/media/images/2022/035/01G7DDWW7FSRX0GAP43WFZ9JNH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First Deep Field (NIRISS Emission Spectra): </a:t>
            </a:r>
            <a:r>
              <a:rPr lang="en-US" sz="1200" u="sng" kern="1200" dirty="0">
                <a:solidFill>
                  <a:schemeClr val="tx1"/>
                </a:solidFill>
                <a:effectLst/>
                <a:latin typeface="+mn-lt"/>
                <a:ea typeface="+mn-ea"/>
                <a:cs typeface="+mn-cs"/>
                <a:hlinkClick r:id="rId8"/>
              </a:rPr>
              <a:t>https://webbtelescope.org/contents/media/images/2022/035/01G7HRMY93K0BCCBKCABAQH0V7</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First Deep Field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Emission Spectra): </a:t>
            </a:r>
            <a:r>
              <a:rPr lang="en-US" sz="1200" u="sng" kern="1200" dirty="0">
                <a:solidFill>
                  <a:schemeClr val="tx1"/>
                </a:solidFill>
                <a:effectLst/>
                <a:latin typeface="+mn-lt"/>
                <a:ea typeface="+mn-ea"/>
                <a:cs typeface="+mn-cs"/>
                <a:hlinkClick r:id="rId9"/>
              </a:rPr>
              <a:t>https://webbtelescope.org/contents/media/images/2022/035/01G7HRYVGM1TKW556NVJ1BHPDZ</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First Deep Field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Emission Spectrum): </a:t>
            </a:r>
            <a:r>
              <a:rPr lang="en-US" sz="1200" u="sng" kern="1200" dirty="0">
                <a:solidFill>
                  <a:schemeClr val="tx1"/>
                </a:solidFill>
                <a:effectLst/>
                <a:latin typeface="+mn-lt"/>
                <a:ea typeface="+mn-ea"/>
                <a:cs typeface="+mn-cs"/>
                <a:hlinkClick r:id="rId10"/>
              </a:rPr>
              <a:t>https://webbtelescope.org/contents/media/images/2022/035/01G7F33FYJY94B9H7FW1APV030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Instruments: Near-Infrared Camera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11"/>
              </a:rPr>
              <a:t>https://webb.nasa.gov/content/observatory/instruments/nircam.html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Instruments: Near Infrared Spectrograph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12"/>
              </a:rPr>
              <a:t>https://webb.nasa.gov/content/observatory/instruments/nirspec.html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Instruments: </a:t>
            </a:r>
            <a:r>
              <a:rPr lang="en-US" sz="1200" kern="1200" dirty="0">
                <a:solidFill>
                  <a:schemeClr val="tx1"/>
                </a:solidFill>
                <a:effectLst/>
                <a:latin typeface="+mn-lt"/>
                <a:ea typeface="+mn-ea"/>
                <a:cs typeface="+mn-cs"/>
              </a:rPr>
              <a:t>Fine Guidance Sensor/ Near Infrared Imager And Slitless Spectrograph (FGS/NIRISS)</a:t>
            </a:r>
            <a:r>
              <a:rPr lang="en-US" sz="1200" u="none"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13"/>
              </a:rPr>
              <a:t>https://jwst.nasa.gov/content/observatory/instruments/fgs.html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Instruments: Mid-Infrared Instrument (MIRI): </a:t>
            </a:r>
            <a:r>
              <a:rPr lang="en-US" sz="1200" u="sng" kern="1200" dirty="0">
                <a:solidFill>
                  <a:schemeClr val="tx1"/>
                </a:solidFill>
                <a:effectLst/>
                <a:latin typeface="+mn-lt"/>
                <a:ea typeface="+mn-ea"/>
                <a:cs typeface="+mn-cs"/>
                <a:hlinkClick r:id="rId14"/>
              </a:rPr>
              <a:t>https://webb.nasa.gov/content/observatory/instruments/miri.html</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Webb’s scientific instruments overview: </a:t>
            </a:r>
            <a:r>
              <a:rPr lang="en-US" sz="1200" u="sng" kern="1200" dirty="0">
                <a:solidFill>
                  <a:schemeClr val="tx1"/>
                </a:solidFill>
                <a:effectLst/>
                <a:latin typeface="+mn-lt"/>
                <a:ea typeface="+mn-ea"/>
                <a:cs typeface="+mn-cs"/>
                <a:hlinkClick r:id="rId15"/>
              </a:rPr>
              <a:t>https://webbtelescope.org/news/webb-science-writers-guide/webbs-scientific-instruments</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Infographic, “Webb’s Diffraction Spikes”: </a:t>
            </a:r>
            <a:r>
              <a:rPr lang="en-US" sz="1200" u="sng" kern="1200" dirty="0">
                <a:solidFill>
                  <a:schemeClr val="tx1"/>
                </a:solidFill>
                <a:effectLst/>
                <a:latin typeface="+mn-lt"/>
                <a:ea typeface="+mn-ea"/>
                <a:cs typeface="+mn-cs"/>
                <a:hlinkClick r:id="rId16"/>
              </a:rPr>
              <a:t>https://webbtelescope.org/contents/media/images/01G529MX46J7AFK61GAMSHKSSN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Article, “Galaxies Over Time”: </a:t>
            </a:r>
            <a:r>
              <a:rPr lang="en-US" sz="1200" u="sng" kern="1200" dirty="0">
                <a:solidFill>
                  <a:schemeClr val="tx1"/>
                </a:solidFill>
                <a:effectLst/>
                <a:latin typeface="+mn-lt"/>
                <a:ea typeface="+mn-ea"/>
                <a:cs typeface="+mn-cs"/>
                <a:hlinkClick r:id="rId17"/>
              </a:rPr>
              <a:t>https://webbtelescope.org/webb-science/galaxies-over-time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“Galaxies Through Time”: </a:t>
            </a:r>
            <a:r>
              <a:rPr lang="en-US" sz="1200" u="sng" kern="1200" dirty="0">
                <a:solidFill>
                  <a:schemeClr val="tx1"/>
                </a:solidFill>
                <a:effectLst/>
                <a:latin typeface="+mn-lt"/>
                <a:ea typeface="+mn-ea"/>
                <a:cs typeface="+mn-cs"/>
                <a:hlinkClick r:id="rId18"/>
              </a:rPr>
              <a:t>https://webbtelescope.org/contents/media/videos/2020/49/1290-Video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“Galaxy Development Across Cosmic Distance”: </a:t>
            </a:r>
            <a:r>
              <a:rPr lang="en-US" sz="1200" u="sng" kern="1200" dirty="0">
                <a:solidFill>
                  <a:schemeClr val="tx1"/>
                </a:solidFill>
                <a:effectLst/>
                <a:latin typeface="+mn-lt"/>
                <a:ea typeface="+mn-ea"/>
                <a:cs typeface="+mn-cs"/>
                <a:hlinkClick r:id="rId19"/>
              </a:rPr>
              <a:t>https://webbtelescope.org/contents/media/videos/01G6WZ1QXJDMGHXP8AJA4RSVPF</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Infographic, “Galaxies’ Spectra: Detailed Information Delivered by Light”:</a:t>
            </a:r>
            <a:r>
              <a:rPr lang="en-US" sz="1200" b="1"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20"/>
              </a:rPr>
              <a:t>https://webbtelescope.org/contents/media/images/01G3CFMP9ZH6A5182B7NFN46DS</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Six-part article series about spectroscopy: </a:t>
            </a:r>
            <a:r>
              <a:rPr lang="en-US" sz="1200" u="sng" kern="1200" dirty="0">
                <a:solidFill>
                  <a:schemeClr val="tx1"/>
                </a:solidFill>
                <a:effectLst/>
                <a:latin typeface="+mn-lt"/>
                <a:ea typeface="+mn-ea"/>
                <a:cs typeface="+mn-cs"/>
                <a:hlinkClick r:id="rId21"/>
              </a:rPr>
              <a:t>https://webbtelescope.org/resource-gallery/articles/pagecontent/filter-articles/spectroscopy-101--introduction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Video, “Reading the Rainbow: Distance”: </a:t>
            </a:r>
            <a:r>
              <a:rPr lang="en-US" sz="1200" u="sng" kern="1200" dirty="0">
                <a:solidFill>
                  <a:schemeClr val="tx1"/>
                </a:solidFill>
                <a:effectLst/>
                <a:latin typeface="+mn-lt"/>
                <a:ea typeface="+mn-ea"/>
                <a:cs typeface="+mn-cs"/>
                <a:hlinkClick r:id="rId22"/>
              </a:rPr>
              <a:t>https://webbtelescope.org/contents/media/videos/01F9KWWZTF1BKZ665759X2V2V1</a:t>
            </a:r>
            <a:r>
              <a:rPr lang="en-US" dirty="0">
                <a:effectLst/>
              </a:rPr>
              <a:t> </a:t>
            </a:r>
            <a:endParaRPr lang="en-US" dirty="0"/>
          </a:p>
        </p:txBody>
      </p:sp>
      <p:sp>
        <p:nvSpPr>
          <p:cNvPr id="4" name="Slide Number Placeholder 3"/>
          <p:cNvSpPr>
            <a:spLocks noGrp="1"/>
          </p:cNvSpPr>
          <p:nvPr>
            <p:ph type="sldNum" sz="quarter" idx="5"/>
          </p:nvPr>
        </p:nvSpPr>
        <p:spPr/>
        <p:txBody>
          <a:bodyPr/>
          <a:lstStyle/>
          <a:p>
            <a:fld id="{BD95282D-E246-B147-83F5-FC2E8825650F}" type="slidenum">
              <a:rPr lang="en-US" smtClean="0"/>
              <a:t>25</a:t>
            </a:fld>
            <a:endParaRPr lang="en-US"/>
          </a:p>
        </p:txBody>
      </p:sp>
    </p:spTree>
    <p:extLst>
      <p:ext uri="{BB962C8B-B14F-4D97-AF65-F5344CB8AC3E}">
        <p14:creationId xmlns:p14="http://schemas.microsoft.com/office/powerpoint/2010/main" val="243075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 stars save the best for last.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dimmer star at the center of this scene has been sending out rings of gas and dust for thousands of years in all directions, and NASA’s James Webb Space Telescope has revealed for the first time that this star is cloaked in dust.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Two cameras aboard Webb captured the latest image of this planetary nebula, cataloged as NGC 3132, and known informally as the Southern Ring Nebula. It is approximately 2,500 light-years away.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Webb will allow astronomers to dig into many more specifics about planetary nebulae like this one – clouds of gas and dust expelled by dying stars. Understanding which molecules are present, and where they lie throughout the shells of gas and dust will help researchers refine their knowledge of these objects.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observation shows the Southern Ring Nebula almost face-on, but if we could rotate it to view it edge-on, its three-dimensional shape would more clearly look like two bowls placed together at the bottom, opening away from one another with a large hole at the center.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Two stars, which are locked in a tight orbit, shape the local landscape. Webb's infrared images feature new details in this complex system. The stars – and their layers of light – are prominent in the image from Webb’s Near-Infrared Camera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on the left, while the image from Webb’s Mid-Infrared Instrument (MIRI) on the right shows for the first time that the second star is surrounded by dust. The brighter star is in an earlier stage of its stellar evolution and will probably eject its own planetary nebula in the future.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meantime, the brighter star influences the nebula’s appearance. As the pair continues to orbit one another, they “stir the pot” of gas and dust, causing asymmetrical patterns.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shell represents an episode where the fainter star lost some of its mass. The widest shells of gas toward the outer areas of the image were ejected earlier. Those closest to the star are the most recent. Tracing these ejections allows researchers to look into the history of the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Observations taken with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also reveal extremely fine rays of light around the planetary nebula. Starlight from the central stars streams out where there are holes in the gas and dust – like sunlight through gaps in a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planetary nebulae exist for tens of thousands of years, observing the nebula is like watching a movie in exceptionally slow motion. Each shell the star puffed off gives researchers the ability to precisely measure the gas and dust that are present within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star ejects shells of material, dust and molecules form within them – changing the landscape even as the star continues to expel material. This dust will eventually enrich the areas around it, expanding into what’s known as the interstellar medium. And since it’s very long-lived, the dust may end up traveling through space for billions of years and become incorporated into a new star or planet.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thousands of years, these delicate layers of gas and dust will dissipate into surrounding space.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The James Webb Space Telescope is the world's premier space science observatory. Webb will solve mysteries in our solar system, look beyond to distant worlds around other stars, and probe the mysterious structures and origins of our universe and our place in it. Webb is an international program led by NASA with its partners, ESA (European Space Agency) and the Canadian Space Agency.</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NASA Headquarters oversees the mission for the agency’s Science Mission Directorate. NASA’s Goddard Space Flight Center in Greenbelt, Maryland, manages Webb for the agency and oversees work on the mission performed by the Space Telescope Science Institute, Northrop Grumman, and other mission partners. In addition to Goddard, several NASA centers contributed to the project, including the agency’s Johnson Space Center in Houston, Jet Propulsion Laboratory in Southern California, Marshall Space Flight Center in Huntsville, Alabama, Ames Research Center in California’s Silicon Valley, and others.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For a full array of Webb’s first images and spectra, including downloadable files, please visit: </a:t>
            </a:r>
            <a:r>
              <a:rPr lang="en-US" sz="1200" i="1" u="sng" kern="1200" dirty="0">
                <a:solidFill>
                  <a:schemeClr val="tx1"/>
                </a:solidFill>
                <a:effectLst/>
                <a:latin typeface="+mn-lt"/>
                <a:ea typeface="+mn-ea"/>
                <a:cs typeface="+mn-cs"/>
                <a:hlinkClick r:id="rId3"/>
              </a:rPr>
              <a:t>https://webbtelescope.org/news/first-images</a:t>
            </a:r>
            <a:endParaRPr lang="en-US" sz="120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Credit: NASA, ESA, CSA, and STScI</a:t>
            </a:r>
            <a:endParaRPr lang="en-US" sz="1200" i="1"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 </a:t>
            </a:r>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Release: </a:t>
            </a:r>
            <a:r>
              <a:rPr lang="en-US" sz="1200" b="0" kern="1200" dirty="0">
                <a:solidFill>
                  <a:schemeClr val="tx1"/>
                </a:solidFill>
                <a:effectLst/>
                <a:latin typeface="+mn-lt"/>
                <a:ea typeface="+mn-ea"/>
                <a:cs typeface="+mn-cs"/>
              </a:rPr>
              <a:t>NASA’s Webb Captures Dying Star’s Final ‘Performance’ in Fine Detail</a:t>
            </a:r>
          </a:p>
          <a:p>
            <a:r>
              <a:rPr lang="en-US" sz="1200" u="sng" kern="1200" dirty="0">
                <a:solidFill>
                  <a:schemeClr val="tx1"/>
                </a:solidFill>
                <a:effectLst/>
                <a:latin typeface="+mn-lt"/>
                <a:ea typeface="+mn-ea"/>
                <a:cs typeface="+mn-cs"/>
                <a:hlinkClick r:id="rId4"/>
              </a:rPr>
              <a:t>https://webbtelescope.org/contents/news-releases/2022/news-2022-033</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Images: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Southern Ring Nebula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and MIRI Images Side by Side) : </a:t>
            </a:r>
            <a:r>
              <a:rPr lang="en-US" sz="1200" u="sng" kern="1200" dirty="0">
                <a:solidFill>
                  <a:schemeClr val="tx1"/>
                </a:solidFill>
                <a:effectLst/>
                <a:latin typeface="+mn-lt"/>
                <a:ea typeface="+mn-ea"/>
                <a:cs typeface="+mn-cs"/>
                <a:hlinkClick r:id="rId5"/>
              </a:rPr>
              <a:t>https://webbtelescope.org/contents/media/images/2022/033/01G709QXZPFH83NZFAFP66WVCZ</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Southern Ring Nebula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Image): </a:t>
            </a:r>
            <a:r>
              <a:rPr lang="en-US" sz="1200" u="sng" kern="1200" dirty="0">
                <a:solidFill>
                  <a:schemeClr val="tx1"/>
                </a:solidFill>
                <a:effectLst/>
                <a:latin typeface="+mn-lt"/>
                <a:ea typeface="+mn-ea"/>
                <a:cs typeface="+mn-cs"/>
                <a:hlinkClick r:id="rId6"/>
              </a:rPr>
              <a:t>https://webbtelescope.org/contents/media/images/2022/033/01G70BGTSYBHS69T7K3N3ASSEB</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Southern Ring Nebula (MIRI Image): </a:t>
            </a:r>
            <a:r>
              <a:rPr lang="en-US" sz="1200" u="sng" kern="1200" dirty="0">
                <a:solidFill>
                  <a:schemeClr val="tx1"/>
                </a:solidFill>
                <a:effectLst/>
                <a:latin typeface="+mn-lt"/>
                <a:ea typeface="+mn-ea"/>
                <a:cs typeface="+mn-cs"/>
                <a:hlinkClick r:id="rId7"/>
              </a:rPr>
              <a:t>https://webbtelescope.org/contents/media/images/2022/033/01G70C5F6Z698YC9E1DEBA3WET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Southern Ring Nebula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Compass Image): </a:t>
            </a:r>
            <a:r>
              <a:rPr lang="en-US" sz="1200" u="sng" kern="1200" dirty="0">
                <a:solidFill>
                  <a:schemeClr val="tx1"/>
                </a:solidFill>
                <a:effectLst/>
                <a:latin typeface="+mn-lt"/>
                <a:ea typeface="+mn-ea"/>
                <a:cs typeface="+mn-cs"/>
                <a:hlinkClick r:id="rId8"/>
              </a:rPr>
              <a:t>https://webbtelescope.org/contents/media/images/2022/033/01G70Q10ATNZ3W0Z7MPVD9D4BE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Southern Ring Nebula (MIRI Compass Image): </a:t>
            </a:r>
            <a:r>
              <a:rPr lang="en-US" sz="1200" u="sng" kern="1200" dirty="0">
                <a:solidFill>
                  <a:schemeClr val="tx1"/>
                </a:solidFill>
                <a:effectLst/>
                <a:latin typeface="+mn-lt"/>
                <a:ea typeface="+mn-ea"/>
                <a:cs typeface="+mn-cs"/>
                <a:hlinkClick r:id="rId9"/>
              </a:rPr>
              <a:t>https://webbtelescope.org/contents/media/images/2022/033/01G70SN4XRZCDVQWB2DN844VFR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Instruments: Near-Infrared Camera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10"/>
              </a:rPr>
              <a:t>https://webb.nasa.gov/content/observatory/instruments/nircam.html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Instruments: Webb’s Mid-Infrared Instrument (MIRI): </a:t>
            </a:r>
            <a:r>
              <a:rPr lang="en-US" sz="1200" u="sng" kern="1200" dirty="0">
                <a:solidFill>
                  <a:schemeClr val="tx1"/>
                </a:solidFill>
                <a:effectLst/>
                <a:latin typeface="+mn-lt"/>
                <a:ea typeface="+mn-ea"/>
                <a:cs typeface="+mn-cs"/>
                <a:hlinkClick r:id="rId11"/>
              </a:rPr>
              <a:t>https://webb.nasa.gov/content/observatory/instruments/miri.html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Clickable </a:t>
            </a:r>
            <a:r>
              <a:rPr lang="en-US" sz="1200" kern="1200" dirty="0" err="1">
                <a:solidFill>
                  <a:schemeClr val="tx1"/>
                </a:solidFill>
                <a:effectLst/>
                <a:latin typeface="+mn-lt"/>
                <a:ea typeface="+mn-ea"/>
                <a:cs typeface="+mn-cs"/>
              </a:rPr>
              <a:t>ViewSpace</a:t>
            </a:r>
            <a:r>
              <a:rPr lang="en-US" sz="1200" kern="1200" dirty="0">
                <a:solidFill>
                  <a:schemeClr val="tx1"/>
                </a:solidFill>
                <a:effectLst/>
                <a:latin typeface="+mn-lt"/>
                <a:ea typeface="+mn-ea"/>
                <a:cs typeface="+mn-cs"/>
              </a:rPr>
              <a:t> interactive: Star Death: Helix Nebula</a:t>
            </a:r>
          </a:p>
          <a:p>
            <a:r>
              <a:rPr lang="en-US" sz="1200" u="sng" kern="1200" dirty="0">
                <a:solidFill>
                  <a:schemeClr val="tx1"/>
                </a:solidFill>
                <a:effectLst/>
                <a:latin typeface="+mn-lt"/>
                <a:ea typeface="+mn-ea"/>
                <a:cs typeface="+mn-cs"/>
                <a:hlinkClick r:id="rId12"/>
              </a:rPr>
              <a:t>https://viewspace.org/interactives/unveiling_invisible_universe/star_death/helix_nebula</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ViewSpace</a:t>
            </a:r>
            <a:r>
              <a:rPr lang="en-US" sz="1200" kern="1200" dirty="0">
                <a:solidFill>
                  <a:schemeClr val="tx1"/>
                </a:solidFill>
                <a:effectLst/>
                <a:latin typeface="+mn-lt"/>
                <a:ea typeface="+mn-ea"/>
                <a:cs typeface="+mn-cs"/>
              </a:rPr>
              <a:t> Image Tour: The Cat's Eye Nebula: </a:t>
            </a:r>
            <a:r>
              <a:rPr lang="en-US" sz="1200" u="sng" kern="1200" dirty="0">
                <a:solidFill>
                  <a:schemeClr val="tx1"/>
                </a:solidFill>
                <a:effectLst/>
                <a:latin typeface="+mn-lt"/>
                <a:ea typeface="+mn-ea"/>
                <a:cs typeface="+mn-cs"/>
                <a:hlinkClick r:id="rId13"/>
              </a:rPr>
              <a:t>https://viewspace.org/video_library/videos/21-322867512</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“Infrared Universe: Helix Nebula”:</a:t>
            </a:r>
          </a:p>
          <a:p>
            <a:r>
              <a:rPr lang="en-US" sz="1200" u="sng" kern="1200" dirty="0">
                <a:solidFill>
                  <a:schemeClr val="tx1"/>
                </a:solidFill>
                <a:effectLst/>
                <a:latin typeface="+mn-lt"/>
                <a:ea typeface="+mn-ea"/>
                <a:cs typeface="+mn-cs"/>
                <a:hlinkClick r:id="rId14"/>
              </a:rPr>
              <a:t>https://webbtelescope.org/contents/media/videos/1102-Video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AstroPix</a:t>
            </a:r>
            <a:r>
              <a:rPr lang="en-US" sz="1200" kern="1200" dirty="0">
                <a:solidFill>
                  <a:schemeClr val="tx1"/>
                </a:solidFill>
                <a:effectLst/>
                <a:latin typeface="+mn-lt"/>
                <a:ea typeface="+mn-ea"/>
                <a:cs typeface="+mn-cs"/>
              </a:rPr>
              <a:t>, astronomical image search for “NGC 3132”, the Southern Ring Nebula:</a:t>
            </a:r>
          </a:p>
          <a:p>
            <a:r>
              <a:rPr lang="en-US" sz="1200" u="sng" kern="1200" dirty="0">
                <a:solidFill>
                  <a:schemeClr val="tx1"/>
                </a:solidFill>
                <a:effectLst/>
                <a:latin typeface="+mn-lt"/>
                <a:ea typeface="+mn-ea"/>
                <a:cs typeface="+mn-cs"/>
                <a:hlinkClick r:id="rId15"/>
              </a:rPr>
              <a:t>https://astropix.ipac.caltech.edu/search?q=NGC+3132&amp;radius=0.2</a:t>
            </a:r>
            <a:r>
              <a:rPr lang="en-US" dirty="0">
                <a:effectLst/>
              </a:rPr>
              <a:t> </a:t>
            </a:r>
            <a:endParaRPr lang="en-US" dirty="0"/>
          </a:p>
        </p:txBody>
      </p:sp>
      <p:sp>
        <p:nvSpPr>
          <p:cNvPr id="4" name="Slide Number Placeholder 3"/>
          <p:cNvSpPr>
            <a:spLocks noGrp="1"/>
          </p:cNvSpPr>
          <p:nvPr>
            <p:ph type="sldNum" sz="quarter" idx="5"/>
          </p:nvPr>
        </p:nvSpPr>
        <p:spPr/>
        <p:txBody>
          <a:bodyPr/>
          <a:lstStyle/>
          <a:p>
            <a:fld id="{BD95282D-E246-B147-83F5-FC2E8825650F}" type="slidenum">
              <a:rPr lang="en-US" smtClean="0"/>
              <a:t>25</a:t>
            </a:fld>
            <a:endParaRPr lang="en-US"/>
          </a:p>
        </p:txBody>
      </p:sp>
    </p:spTree>
    <p:extLst>
      <p:ext uri="{BB962C8B-B14F-4D97-AF65-F5344CB8AC3E}">
        <p14:creationId xmlns:p14="http://schemas.microsoft.com/office/powerpoint/2010/main" val="1698321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Stephan’s Quintet, a visual grouping of five galaxies, is best known for being prominently featured in the holiday classic film, “It’s a Wonderful Life.” Today, NASA’s James Webb Space Telescope reveals Stephan’s Quintet in a new light. This enormous mosaic is Webb’s largest image to date, covering about one-fifth of the Moon’s diameter. It contains over 150 million pixels and is constructed from almost 1,000 separate image files. The information from Webb provides new insights into how galactic interactions may have driven galaxy evolution in the early universe.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its powerful, infrared vision and extremely high spatial resolution, Webb shows never-before-seen details in this galaxy group. Sparkling clusters of millions of young stars and starburst regions of fresh star birth grace the image. Sweeping tails of gas, dust and stars are being pulled from several of the galaxies due to gravitational interactions. Most dramatically, Webb captures huge shock waves as one of the galaxies, NGC 7318B, smashes through the cluster.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Together, the five galaxies of Stephan’s Quintet are also known as the Hickson Compact Group 92 (HCG 92). Although called a “quintet,” only four of the galaxies are truly close together and caught up in a cosmic dance. The fifth and leftmost galaxy, called NGC 7320, is well in the foreground compared with the other four. NGC 7320 resides 40 million light-years from Earth, while the other four galaxies (NGC 7317, NGC 7318A, NGC 7318B, and NGC 7319) are about 290 million light-years away. This is still fairly close in cosmic terms, compared with more distant galaxies billions of light-years away. Studying such relatively nearby galaxies like these helps scientists better understand structures seen in a much more distant universe.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proximity provides astronomers a ringside seat for witnessing the merging and interactions between galaxies that are so crucial to all of galaxy evolution. Rarely do scientists see in so much detail how interacting galaxies trigger star formation in each other, and how the gas in these galaxies is being disturbed. Stephan’s Quintet is a fantastic “laboratory” for studying these processes fundamental to all galaxies.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Tight groups like this may have been more common in the early universe when their superheated, infalling material may have fueled very energetic black holes called quasars. Even today, the topmost galaxy in the group – NGC 7319 – harbors an active galactic nucleus, a supermassive black hole 24 million times the mass of the Sun. It is actively pulling in material and puts out light energy equivalent to 40 billion Suns.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Webb studied the active galactic nucleus in great detail with the Near-Infrared Spectrograph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and Mid-Infrared Instrument (MIRI). These instruments’ integral field units (IFUs) – which are a combination of a camera and spectrograph – provided the Webb team with a “data cube,” or collection of images of the galactic core’s spectral features.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Much like medical magnetic resonance imaging (MRI), the IFUs allow scientists to “slice and dice” the information into many images for detailed study. Webb pierced through the shroud of dust surrounding the nucleus to reveal hot gas near the active black hole and measure the velocity of bright outflows. The telescope saw these outflows driven by the black hole in a level of detail never seen before.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NGC 7320, the leftmost and closest galaxy in the visual grouping, Webb was able to resolve individual stars and even the galaxy’s bright core.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bonus, Webb revealed a vast sea of thousands of distant background galaxies reminiscent of Hubble’s Deep Fields.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Combined with the most detailed infrared image ever of Stephan’s Quintet from MIRI and the Near-Infrared Camera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the data from Webb will provide a bounty of valuable, new information. For example, it will help scientists understand the rate at which supermassive black holes feed and grow. Webb also sees star-forming regions much more directly, and it is able to examine emission from the dust – a level of detail impossible to obtain until now.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Located in the constellation Pegasus, Stephan’s Quintet was discovered by the French astronomer Édouard Stephan in 1877.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The James Webb Space Telescope is the world's premier space science observatory. Webb will solve mysteries in our solar system, look beyond to distant worlds around other stars, and probe the mysterious structures and origins of our universe and our place in it. Webb is an international program led by NASA with its partners, ESA (European Space Agency) and the Canadian Space Agency.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NASA Headquarters oversees the mission for the agency’s Science Mission Directorate. NASA’s Goddard Space Flight Center in Greenbelt, Maryland, manages Webb for the agency and oversees work on the mission performed by the Space Telescope Science Institute, Northrop Grumman, and other mission partners. In addition to Goddard, several NASA centers contributed to the project, including the agency’s Johnson Space Center in Houston, Jet Propulsion Laboratory in Southern California, Marshall Space Flight Center in Huntsville, Alabama, Ames Research Center in California’s Silicon Valley, and others.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NIRCam</a:t>
            </a:r>
            <a:r>
              <a:rPr lang="en-US" sz="1200" i="1" kern="1200" dirty="0">
                <a:solidFill>
                  <a:schemeClr val="tx1"/>
                </a:solidFill>
                <a:effectLst/>
                <a:latin typeface="+mn-lt"/>
                <a:ea typeface="+mn-ea"/>
                <a:cs typeface="+mn-cs"/>
              </a:rPr>
              <a:t> was built by a team at the University of Arizona and Lockheed Martin’s Advanced Technology Center.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MIRI was contributed by ESA and NASA, with the instrument designed and built by a consortium of nationally funded European Institutes (The MIRI European Consortium) in partnership with JPL and the University of Arizona.</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NIRSpec</a:t>
            </a:r>
            <a:r>
              <a:rPr lang="en-US" sz="1200" i="1" kern="1200" dirty="0">
                <a:solidFill>
                  <a:schemeClr val="tx1"/>
                </a:solidFill>
                <a:effectLst/>
                <a:latin typeface="+mn-lt"/>
                <a:ea typeface="+mn-ea"/>
                <a:cs typeface="+mn-cs"/>
              </a:rPr>
              <a:t> was built for the European Space Agency (ESA) by a consortium of European companies led by Airbus </a:t>
            </a:r>
            <a:r>
              <a:rPr lang="en-US" sz="1200" i="1" kern="1200" dirty="0" err="1">
                <a:solidFill>
                  <a:schemeClr val="tx1"/>
                </a:solidFill>
                <a:effectLst/>
                <a:latin typeface="+mn-lt"/>
                <a:ea typeface="+mn-ea"/>
                <a:cs typeface="+mn-cs"/>
              </a:rPr>
              <a:t>Defence</a:t>
            </a:r>
            <a:r>
              <a:rPr lang="en-US" sz="1200" i="1" kern="1200" dirty="0">
                <a:solidFill>
                  <a:schemeClr val="tx1"/>
                </a:solidFill>
                <a:effectLst/>
                <a:latin typeface="+mn-lt"/>
                <a:ea typeface="+mn-ea"/>
                <a:cs typeface="+mn-cs"/>
              </a:rPr>
              <a:t> and Space (ADS) with NASA’s Goddard Space Flight Center providing its detector and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micro-shutter subsystems.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full array of Webb’s first images and spectra, including downloadable files, please visit: </a:t>
            </a:r>
            <a:r>
              <a:rPr lang="en-US" sz="1200" u="sng" kern="1200" dirty="0">
                <a:solidFill>
                  <a:schemeClr val="tx1"/>
                </a:solidFill>
                <a:effectLst/>
                <a:latin typeface="+mn-lt"/>
                <a:ea typeface="+mn-ea"/>
                <a:cs typeface="+mn-cs"/>
                <a:hlinkClick r:id="rId3"/>
              </a:rPr>
              <a:t>https://webbtelescope.org/news/first-images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Credits: NASA, ESA, CSA, and STScI</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Release: </a:t>
            </a:r>
            <a:r>
              <a:rPr lang="en-US" sz="1200" b="0" kern="1200" dirty="0">
                <a:solidFill>
                  <a:schemeClr val="tx1"/>
                </a:solidFill>
                <a:effectLst/>
                <a:latin typeface="+mn-lt"/>
                <a:ea typeface="+mn-ea"/>
                <a:cs typeface="+mn-cs"/>
              </a:rPr>
              <a:t>NASA’s Webb Sheds Light on Galaxy Evolution, Black Holes</a:t>
            </a:r>
          </a:p>
          <a:p>
            <a:r>
              <a:rPr lang="en-US" sz="1200" u="sng" kern="1200" dirty="0">
                <a:solidFill>
                  <a:schemeClr val="tx1"/>
                </a:solidFill>
                <a:effectLst/>
                <a:latin typeface="+mn-lt"/>
                <a:ea typeface="+mn-ea"/>
                <a:cs typeface="+mn-cs"/>
                <a:hlinkClick r:id="rId4"/>
              </a:rPr>
              <a:t>https://webbtelescope.org/contents/news-releases/2022/news-2022-034</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Images: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Stephan's Quintet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and MIRI Composite Image): </a:t>
            </a:r>
            <a:r>
              <a:rPr lang="en-US" sz="1200" u="sng" kern="1200" dirty="0">
                <a:solidFill>
                  <a:schemeClr val="tx1"/>
                </a:solidFill>
                <a:effectLst/>
                <a:latin typeface="+mn-lt"/>
                <a:ea typeface="+mn-ea"/>
                <a:cs typeface="+mn-cs"/>
                <a:hlinkClick r:id="rId5"/>
              </a:rPr>
              <a:t>https://webbtelescope.org/contents/media/images/2022/034/01G7DA5ADA2WDSK1JJPQ0PTG4A</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Stephan's Quintet (MIRI Image): </a:t>
            </a:r>
            <a:r>
              <a:rPr lang="en-US" sz="1200" u="sng" kern="1200" dirty="0">
                <a:solidFill>
                  <a:schemeClr val="tx1"/>
                </a:solidFill>
                <a:effectLst/>
                <a:latin typeface="+mn-lt"/>
                <a:ea typeface="+mn-ea"/>
                <a:cs typeface="+mn-cs"/>
                <a:hlinkClick r:id="rId6"/>
              </a:rPr>
              <a:t>https://webbtelescope.org/contents/media/images/2022/034/01G7DBCJA1M1SSGKDMH7F5XMBE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Stephan's Quintet (MIRI Spectra): </a:t>
            </a:r>
            <a:r>
              <a:rPr lang="en-US" sz="1200" u="sng" kern="1200" dirty="0">
                <a:solidFill>
                  <a:schemeClr val="tx1"/>
                </a:solidFill>
                <a:effectLst/>
                <a:latin typeface="+mn-lt"/>
                <a:ea typeface="+mn-ea"/>
                <a:cs typeface="+mn-cs"/>
                <a:hlinkClick r:id="rId7"/>
              </a:rPr>
              <a:t>https://webbtelescope.org/contents/media/images/2022/034/01G7F6AWJNTF1G0ZWP5ESGSFXF</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Stephan's Quintet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IFU): </a:t>
            </a:r>
            <a:r>
              <a:rPr lang="en-US" sz="1200" u="sng" kern="1200" dirty="0">
                <a:solidFill>
                  <a:schemeClr val="tx1"/>
                </a:solidFill>
                <a:effectLst/>
                <a:latin typeface="+mn-lt"/>
                <a:ea typeface="+mn-ea"/>
                <a:cs typeface="+mn-cs"/>
                <a:hlinkClick r:id="rId8"/>
              </a:rPr>
              <a:t>https://webbtelescope.org/contents/media/images/2022/034/01G7FJFCNKGARKRFM13FWQ881E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Stephan's Quintet (MIRI IFU): </a:t>
            </a:r>
            <a:r>
              <a:rPr lang="en-US" sz="1200" u="sng" kern="1200" dirty="0">
                <a:solidFill>
                  <a:schemeClr val="tx1"/>
                </a:solidFill>
                <a:effectLst/>
                <a:latin typeface="+mn-lt"/>
                <a:ea typeface="+mn-ea"/>
                <a:cs typeface="+mn-cs"/>
                <a:hlinkClick r:id="rId9"/>
              </a:rPr>
              <a:t>https://webbtelescope.org/contents/media/images/2022/034/01G7FG9P3BVP4CPK1QHX0RG5XN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Stephan's Quintet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and MIRI Composite Compass Image): </a:t>
            </a:r>
            <a:r>
              <a:rPr lang="en-US" sz="1200" u="sng" kern="1200" dirty="0">
                <a:solidFill>
                  <a:schemeClr val="tx1"/>
                </a:solidFill>
                <a:effectLst/>
                <a:latin typeface="+mn-lt"/>
                <a:ea typeface="+mn-ea"/>
                <a:cs typeface="+mn-cs"/>
                <a:hlinkClick r:id="rId10"/>
              </a:rPr>
              <a:t>https://webbtelescope.org/contents/media/images/2022/034/01G7DBYV6PTE37PEB5TZ19TMV2</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Stephan's Quintet (MIRI Compass Image): </a:t>
            </a:r>
            <a:r>
              <a:rPr lang="en-US" sz="1200" u="sng" kern="1200" dirty="0">
                <a:solidFill>
                  <a:schemeClr val="tx1"/>
                </a:solidFill>
                <a:effectLst/>
                <a:latin typeface="+mn-lt"/>
                <a:ea typeface="+mn-ea"/>
                <a:cs typeface="+mn-cs"/>
                <a:hlinkClick r:id="rId11"/>
              </a:rPr>
              <a:t>https://webbtelescope.org/contents/media/images/2022/034/01G7DCGA9539YTTMM0NC7M63K9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Instruments: Near Infrared Spectrograph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12"/>
              </a:rPr>
              <a:t>https://webb.nasa.gov/content/observatory/instruments/nirspec.html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Instruments: Webb’s Mid-Infrared Instrument (MIRI): </a:t>
            </a:r>
            <a:r>
              <a:rPr lang="en-US" sz="1200" u="sng" kern="1200" dirty="0">
                <a:solidFill>
                  <a:schemeClr val="tx1"/>
                </a:solidFill>
                <a:effectLst/>
                <a:latin typeface="+mn-lt"/>
                <a:ea typeface="+mn-ea"/>
                <a:cs typeface="+mn-cs"/>
                <a:hlinkClick r:id="rId13"/>
              </a:rPr>
              <a:t>https://webb.nasa.gov/content/observatory/instruments/miri.html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Clickable </a:t>
            </a:r>
            <a:r>
              <a:rPr lang="en-US" sz="1200" kern="1200" dirty="0" err="1">
                <a:solidFill>
                  <a:schemeClr val="tx1"/>
                </a:solidFill>
                <a:effectLst/>
                <a:latin typeface="+mn-lt"/>
                <a:ea typeface="+mn-ea"/>
                <a:cs typeface="+mn-cs"/>
              </a:rPr>
              <a:t>ViewSpace</a:t>
            </a:r>
            <a:r>
              <a:rPr lang="en-US" sz="1200" kern="1200" dirty="0">
                <a:solidFill>
                  <a:schemeClr val="tx1"/>
                </a:solidFill>
                <a:effectLst/>
                <a:latin typeface="+mn-lt"/>
                <a:ea typeface="+mn-ea"/>
                <a:cs typeface="+mn-cs"/>
              </a:rPr>
              <a:t> interactive: Interacting Galaxies: Future of the Milky Way:</a:t>
            </a:r>
          </a:p>
          <a:p>
            <a:r>
              <a:rPr lang="en-US" sz="1200" u="sng" kern="1200" dirty="0">
                <a:solidFill>
                  <a:schemeClr val="tx1"/>
                </a:solidFill>
                <a:effectLst/>
                <a:latin typeface="+mn-lt"/>
                <a:ea typeface="+mn-ea"/>
                <a:cs typeface="+mn-cs"/>
                <a:hlinkClick r:id="rId14"/>
              </a:rPr>
              <a:t>https://viewspace.org/interactives/unveiling_invisible_universe/interacting_galaxies/future_of_the_milky_way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Article, “What Are Active Galactic Nuclei?”: </a:t>
            </a:r>
            <a:r>
              <a:rPr lang="en-US" sz="1200" u="sng" kern="1200" dirty="0">
                <a:solidFill>
                  <a:schemeClr val="tx1"/>
                </a:solidFill>
                <a:effectLst/>
                <a:latin typeface="+mn-lt"/>
                <a:ea typeface="+mn-ea"/>
                <a:cs typeface="+mn-cs"/>
                <a:hlinkClick r:id="rId15"/>
              </a:rPr>
              <a:t>https://webbtelescope.org/resource-gallery/articles/pagecontent/filter-articles/what-are-active-galactic-nuclei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Article, “NASA’s Webb Telescope Will Explore the Cores of Merging Galaxies”: </a:t>
            </a:r>
            <a:r>
              <a:rPr lang="en-US" sz="1200" u="sng" kern="1200" dirty="0">
                <a:solidFill>
                  <a:schemeClr val="tx1"/>
                </a:solidFill>
                <a:effectLst/>
                <a:latin typeface="+mn-lt"/>
                <a:ea typeface="+mn-ea"/>
                <a:cs typeface="+mn-cs"/>
                <a:hlinkClick r:id="rId16"/>
              </a:rPr>
              <a:t>https://webbtelescope.org/contents/news-releases/2020/news-2020-49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Infographic, “Dissecting Supermassive Black Holes”:</a:t>
            </a:r>
          </a:p>
          <a:p>
            <a:r>
              <a:rPr lang="en-US" sz="1200" u="sng" kern="1200" dirty="0">
                <a:solidFill>
                  <a:schemeClr val="tx1"/>
                </a:solidFill>
                <a:effectLst/>
                <a:latin typeface="+mn-lt"/>
                <a:ea typeface="+mn-ea"/>
                <a:cs typeface="+mn-cs"/>
                <a:hlinkClick r:id="rId17"/>
              </a:rPr>
              <a:t>https://webbtelescope.org/contents/media/images/2021/015/01EZ5F0BYEP19BGPCZ7BMMCDGT</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Video, “Dissecting Supermassive Black Holes: The Feedback Loop”:</a:t>
            </a:r>
          </a:p>
          <a:p>
            <a:r>
              <a:rPr lang="en-US" sz="1200" u="sng" kern="1200" dirty="0">
                <a:solidFill>
                  <a:schemeClr val="tx1"/>
                </a:solidFill>
                <a:effectLst/>
                <a:latin typeface="+mn-lt"/>
                <a:ea typeface="+mn-ea"/>
                <a:cs typeface="+mn-cs"/>
                <a:hlinkClick r:id="rId18"/>
              </a:rPr>
              <a:t>https://webbtelescope.org/contents/media/videos/2021/015/01F09AQGN1JD1H8BJJZDR4RPWS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“Dissecting Supermassive Black Holes: Pinpointing the Flows”:</a:t>
            </a:r>
          </a:p>
          <a:p>
            <a:r>
              <a:rPr lang="en-US" sz="1200" u="sng" kern="1200" dirty="0">
                <a:solidFill>
                  <a:schemeClr val="tx1"/>
                </a:solidFill>
                <a:effectLst/>
                <a:latin typeface="+mn-lt"/>
                <a:ea typeface="+mn-ea"/>
                <a:cs typeface="+mn-cs"/>
                <a:hlinkClick r:id="rId19"/>
              </a:rPr>
              <a:t>https://webbtelescope.org/contents/media/videos/01F099WFKMGVB0B549DDBA4BAF</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Video, “How Do Space Telescopes Break Down Light?” </a:t>
            </a:r>
            <a:r>
              <a:rPr lang="en-US" sz="1200" u="sng" kern="1200" dirty="0">
                <a:solidFill>
                  <a:schemeClr val="tx1"/>
                </a:solidFill>
                <a:effectLst/>
                <a:latin typeface="+mn-lt"/>
                <a:ea typeface="+mn-ea"/>
                <a:cs typeface="+mn-cs"/>
                <a:hlinkClick r:id="rId20"/>
              </a:rPr>
              <a:t>https://webbtelescope.org/contents/media/videos/2018/37/1181-Video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“Reading the Rainbow: Speed”:</a:t>
            </a:r>
          </a:p>
          <a:p>
            <a:r>
              <a:rPr lang="en-US" sz="1200" u="sng" kern="1200" dirty="0">
                <a:solidFill>
                  <a:schemeClr val="tx1"/>
                </a:solidFill>
                <a:effectLst/>
                <a:latin typeface="+mn-lt"/>
                <a:ea typeface="+mn-ea"/>
                <a:cs typeface="+mn-cs"/>
                <a:hlinkClick r:id="rId21"/>
              </a:rPr>
              <a:t>https://webbtelescope.org/contents/media/videos/01F9KWVZCV229ATG0NQCGA6TE0</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AstroPix</a:t>
            </a:r>
            <a:r>
              <a:rPr lang="en-US" sz="1200" kern="1200" dirty="0">
                <a:solidFill>
                  <a:schemeClr val="tx1"/>
                </a:solidFill>
                <a:effectLst/>
                <a:latin typeface="+mn-lt"/>
                <a:ea typeface="+mn-ea"/>
                <a:cs typeface="+mn-cs"/>
              </a:rPr>
              <a:t>, astronomical image search for Stephan’s Quintet:</a:t>
            </a:r>
          </a:p>
          <a:p>
            <a:r>
              <a:rPr lang="en-US" sz="1200" u="sng" kern="1200" dirty="0">
                <a:solidFill>
                  <a:schemeClr val="tx1"/>
                </a:solidFill>
                <a:effectLst/>
                <a:latin typeface="+mn-lt"/>
                <a:ea typeface="+mn-ea"/>
                <a:cs typeface="+mn-cs"/>
                <a:hlinkClick r:id="rId22"/>
              </a:rPr>
              <a:t>https://astropix.ipac.caltech.edu/search?dec=&amp;q=Stephan’s+Quintet&amp;ra=&amp;radius=0.2</a:t>
            </a:r>
            <a:r>
              <a:rPr lang="en-US" dirty="0">
                <a:effectLst/>
              </a:rPr>
              <a:t> </a:t>
            </a:r>
            <a:endParaRPr lang="en-US" dirty="0"/>
          </a:p>
        </p:txBody>
      </p:sp>
      <p:sp>
        <p:nvSpPr>
          <p:cNvPr id="4" name="Slide Number Placeholder 3"/>
          <p:cNvSpPr>
            <a:spLocks noGrp="1"/>
          </p:cNvSpPr>
          <p:nvPr>
            <p:ph type="sldNum" sz="quarter" idx="5"/>
          </p:nvPr>
        </p:nvSpPr>
        <p:spPr/>
        <p:txBody>
          <a:bodyPr/>
          <a:lstStyle/>
          <a:p>
            <a:fld id="{BD95282D-E246-B147-83F5-FC2E8825650F}" type="slidenum">
              <a:rPr lang="en-US" smtClean="0"/>
              <a:t>25</a:t>
            </a:fld>
            <a:endParaRPr lang="en-US"/>
          </a:p>
        </p:txBody>
      </p:sp>
    </p:spTree>
    <p:extLst>
      <p:ext uri="{BB962C8B-B14F-4D97-AF65-F5344CB8AC3E}">
        <p14:creationId xmlns:p14="http://schemas.microsoft.com/office/powerpoint/2010/main" val="283387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Ariane 5 rocket that carried Webb performed as expected, separating from the observatory 27 minutes into the flight.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this point, engineers in Webb’s Mission Operations Center at the Space Telescope Science Institute in Baltimore, Maryland, took control.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Last view of the telescope (still image) from news release: </a:t>
            </a:r>
            <a:r>
              <a:rPr lang="en-US" sz="1200" u="sng" kern="1200" dirty="0">
                <a:solidFill>
                  <a:schemeClr val="tx1"/>
                </a:solidFill>
                <a:effectLst/>
                <a:latin typeface="+mn-lt"/>
                <a:ea typeface="+mn-ea"/>
                <a:cs typeface="+mn-cs"/>
                <a:hlinkClick r:id="rId3"/>
              </a:rPr>
              <a:t>https://webbtelescope.org/contents/media/images/2021/068/01FQRVPP8W778RA3TMD3TTBQ0H?news=true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Last view of Webb (video): </a:t>
            </a:r>
          </a:p>
          <a:p>
            <a:r>
              <a:rPr lang="en-US" sz="1200" u="sng" kern="1200" dirty="0">
                <a:solidFill>
                  <a:schemeClr val="tx1"/>
                </a:solidFill>
                <a:effectLst/>
                <a:latin typeface="+mn-lt"/>
                <a:ea typeface="+mn-ea"/>
                <a:cs typeface="+mn-cs"/>
                <a:hlinkClick r:id="rId4"/>
              </a:rPr>
              <a:t>https://svs.gsfc.nasa.gov/14062#32370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Launch news release: </a:t>
            </a:r>
            <a:r>
              <a:rPr lang="en-US" sz="1200" u="sng" kern="1200" dirty="0">
                <a:solidFill>
                  <a:schemeClr val="tx1"/>
                </a:solidFill>
                <a:effectLst/>
                <a:latin typeface="+mn-lt"/>
                <a:ea typeface="+mn-ea"/>
                <a:cs typeface="+mn-cs"/>
                <a:hlinkClick r:id="rId5"/>
              </a:rPr>
              <a:t>https://webbtelescope.org/contents/news-releases/2021/news-2021-068</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 Credit: NASA, ESA</a:t>
            </a:r>
          </a:p>
          <a:p>
            <a:r>
              <a:rPr lang="en-US" sz="1200" u="sng" kern="1200" dirty="0">
                <a:solidFill>
                  <a:schemeClr val="tx1"/>
                </a:solidFill>
                <a:effectLst/>
                <a:latin typeface="+mn-lt"/>
                <a:ea typeface="+mn-ea"/>
                <a:cs typeface="+mn-cs"/>
                <a:hlinkClick r:id="rId6"/>
              </a:rPr>
              <a:t>https://webbtelescope.org/contents/media/images/2021/068/01FQRVPP8W778RA3TMD3TTBQ0H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4</a:t>
            </a:fld>
            <a:endParaRPr lang="en-US"/>
          </a:p>
        </p:txBody>
      </p:sp>
    </p:spTree>
    <p:extLst>
      <p:ext uri="{BB962C8B-B14F-4D97-AF65-F5344CB8AC3E}">
        <p14:creationId xmlns:p14="http://schemas.microsoft.com/office/powerpoint/2010/main" val="409804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Engineers in Webb’s Mission Operations Center initiated and oversaw a carefully orchestrated series of major deployments.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After launch, Webb slowly unfolded while traveling to a location approximately 1.5 million kilometers (1 million miles) from Earth known as the second Sun-Earth Lagrange point (</a:t>
            </a:r>
            <a:r>
              <a:rPr lang="en-US" sz="1200" kern="1200" dirty="0" err="1">
                <a:solidFill>
                  <a:schemeClr val="tx1"/>
                </a:solidFill>
                <a:effectLst/>
                <a:latin typeface="+mn-lt"/>
                <a:ea typeface="+mn-ea"/>
                <a:cs typeface="+mn-cs"/>
              </a:rPr>
              <a:t>L2</a:t>
            </a:r>
            <a:r>
              <a:rPr lang="en-US" sz="1200" kern="1200" dirty="0">
                <a:solidFill>
                  <a:schemeClr val="tx1"/>
                </a:solidFill>
                <a:effectLst/>
                <a:latin typeface="+mn-lt"/>
                <a:ea typeface="+mn-ea"/>
                <a:cs typeface="+mn-cs"/>
              </a:rPr>
              <a:t>), a journey that took about a month.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Steps included: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Deploying, tensioning, and separating Webb’s sunshield, a five-layer, diamond-shaped structure the size of a tennis court,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Extending its secondary mirror support structure, and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Unfolding its primary mirror, which has a honeycomb-like pattern of 18 hexagonal, gold-coated mirror segments.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Throughout the next five months, engineers and scientists carefully activated and confirmed each and every instrument worked properly.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made these innovations possible?</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FAQ:</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Why do we have to wait so long between Webb’s launch and its first images?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the six months after launch, Webb underwent a complex commissioning process. This included:</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Deployments: This began when the telescope launched, on December 25, 2021, and continued for about 30 days. In a series of steps, Webb unfolded from its compact launch configuration. This included deploying, tensioning, and separating Webb’s sunshield, extending its secondary mirror support structure, and unfolding the wings of the primary mirror.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Telescope mirror alignments: This began just a month after launch and continued for about three months. Teams aligned Webb’s 18 hexagonal mirror segments so that they work together as one and are in focus for all of Webb’s four science instruments.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Science instrument calibrations: This began about four months after launch and continued for approximately two months. Webb’s instruments underwent a series of calibrations and tests. Engineers and scientists tested each mode to verify they are working as expected, understand their performance, and learn how to optimally extract science information.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During the deployment and alignment phases of commissioning, Webb cooled to its operating temperature. This slow, controlled cooling was necessary to prevent water that was outgassing from Webb to form ice on Webb’s optics and detectors and cold radiator surfaces, which would degrade the telescope’s performance.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More information: </a:t>
            </a:r>
            <a:r>
              <a:rPr lang="en-US" sz="1200" u="sng" kern="1200" dirty="0">
                <a:solidFill>
                  <a:schemeClr val="tx1"/>
                </a:solidFill>
                <a:effectLst/>
                <a:latin typeface="+mn-lt"/>
                <a:ea typeface="+mn-ea"/>
                <a:cs typeface="+mn-cs"/>
                <a:hlinkClick r:id="rId3"/>
              </a:rPr>
              <a:t>https://www.planetary.org/articles/jwst-first-images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unfolding sequence: </a:t>
            </a:r>
            <a:r>
              <a:rPr lang="en-US" sz="1200" u="sng" kern="1200" dirty="0">
                <a:solidFill>
                  <a:schemeClr val="tx1"/>
                </a:solidFill>
                <a:effectLst/>
                <a:latin typeface="+mn-lt"/>
                <a:ea typeface="+mn-ea"/>
                <a:cs typeface="+mn-cs"/>
                <a:hlinkClick r:id="rId4"/>
              </a:rPr>
              <a:t>https://webbtelescope.org/contents/media/images/01FJHQXZNXV0GWWJMCX69J57FD</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Detailed post-launch deployment timeline: </a:t>
            </a:r>
            <a:r>
              <a:rPr lang="en-US" sz="1200" u="sng" kern="1200" dirty="0">
                <a:solidFill>
                  <a:schemeClr val="tx1"/>
                </a:solidFill>
                <a:effectLst/>
                <a:latin typeface="+mn-lt"/>
                <a:ea typeface="+mn-ea"/>
                <a:cs typeface="+mn-cs"/>
                <a:hlinkClick r:id="rId5"/>
              </a:rPr>
              <a:t>https://webbtelescope.org/contents/media/images/4180-Image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Article about aligning Webb’s mirrors: </a:t>
            </a:r>
            <a:r>
              <a:rPr lang="en-US" sz="1200" u="sng" kern="1200" dirty="0">
                <a:solidFill>
                  <a:schemeClr val="tx1"/>
                </a:solidFill>
                <a:effectLst/>
                <a:latin typeface="+mn-lt"/>
                <a:ea typeface="+mn-ea"/>
                <a:cs typeface="+mn-cs"/>
                <a:hlinkClick r:id="rId6"/>
              </a:rPr>
              <a:t>https://www.nasa.gov/feature/goddard/2017/aligning-the-primary-mirror-segments-of-nasa-s-james-webb-space-telescope-with-light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orbit and view of the sky: </a:t>
            </a:r>
            <a:r>
              <a:rPr lang="en-US" sz="1200" u="sng" kern="1200" dirty="0">
                <a:solidFill>
                  <a:schemeClr val="tx1"/>
                </a:solidFill>
                <a:effectLst/>
                <a:latin typeface="+mn-lt"/>
                <a:ea typeface="+mn-ea"/>
                <a:cs typeface="+mn-cs"/>
                <a:hlinkClick r:id="rId7"/>
              </a:rPr>
              <a:t>https://webbtelescope.org/news/webb-science-writers-guide/telescope-overview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of Webb’s deployment sequence: </a:t>
            </a:r>
            <a:r>
              <a:rPr lang="en-US" sz="1200" u="sng" kern="1200" dirty="0">
                <a:solidFill>
                  <a:schemeClr val="tx1"/>
                </a:solidFill>
                <a:effectLst/>
                <a:latin typeface="+mn-lt"/>
                <a:ea typeface="+mn-ea"/>
                <a:cs typeface="+mn-cs"/>
                <a:hlinkClick r:id="rId8"/>
              </a:rPr>
              <a:t>https://www.youtube.com/watch?v=RzGLKQ7_KZQ</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Illustration Credit: NASA, ESA, and J. Kang (STScI)</a:t>
            </a:r>
          </a:p>
          <a:p>
            <a:r>
              <a:rPr lang="en-US" sz="1200" u="sng" kern="1200" dirty="0">
                <a:solidFill>
                  <a:schemeClr val="tx1"/>
                </a:solidFill>
                <a:effectLst/>
                <a:latin typeface="+mn-lt"/>
                <a:ea typeface="+mn-ea"/>
                <a:cs typeface="+mn-cs"/>
                <a:hlinkClick r:id="rId4"/>
              </a:rPr>
              <a:t>https://webbtelescope.org/contents/media/images/01FJHQXZNXV0GWWJMCX69J57FD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5</a:t>
            </a:fld>
            <a:endParaRPr lang="en-US"/>
          </a:p>
        </p:txBody>
      </p:sp>
    </p:spTree>
    <p:extLst>
      <p:ext uri="{BB962C8B-B14F-4D97-AF65-F5344CB8AC3E}">
        <p14:creationId xmlns:p14="http://schemas.microsoft.com/office/powerpoint/2010/main" val="209813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Teams working on Webb designed several innovative and powerful new technologies that make its ambitious science goals possible.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has specialized optics to align its mirrors, detectors that can capture and separate light from hundreds of sources at once, and custom thermal control systems.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engineers who created these technologies made Webb the most sophisticated and complex space science telescope ever launched. And their diligent, hard work was easy to spot once Webb was in space.</a:t>
            </a:r>
          </a:p>
          <a:p>
            <a:r>
              <a:rPr lang="en-US" sz="1200" kern="1200" dirty="0">
                <a:solidFill>
                  <a:schemeClr val="tx1"/>
                </a:solidFill>
                <a:effectLst/>
                <a:latin typeface="+mn-lt"/>
                <a:ea typeface="+mn-ea"/>
                <a:cs typeface="+mn-cs"/>
              </a:rPr>
              <a:t>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In-depth detail about the engineering: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tennis-court-sized sunshield was deployed by 139 tiny mechanical motors called actuators, with the addition of eight motors, and thousands of other components, which unfolded and stretched the five membranes of the sunshield into its final taut shape. Every single movement was orchestrated precisely—and each one performed exactly as expected. Webb is a huge engineering success.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primary mirror has 18 mirror segments that are adjusted to form a single, perfect focus. Each mirror segment has several actuators, or tiny mechanical motors attached to the back, allowing operators to independently move and adjust each mirror. Engineers conducted this complex alignment very carefully by executing tiny, precise movements for every segment.</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How Big Is Webb? article: </a:t>
            </a:r>
            <a:r>
              <a:rPr lang="en-US" sz="1200" u="sng" kern="1200" dirty="0">
                <a:solidFill>
                  <a:schemeClr val="tx1"/>
                </a:solidFill>
                <a:effectLst/>
                <a:latin typeface="+mn-lt"/>
                <a:ea typeface="+mn-ea"/>
                <a:cs typeface="+mn-cs"/>
                <a:hlinkClick r:id="rId3"/>
              </a:rPr>
              <a:t>https://webbtelescope.org/resource-gallery/articles/pagecontent/filter-articles/how-big-is-webb</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Article about Webb innovations: </a:t>
            </a:r>
            <a:r>
              <a:rPr lang="en-US" sz="1200" u="sng" kern="1200" dirty="0">
                <a:solidFill>
                  <a:schemeClr val="tx1"/>
                </a:solidFill>
                <a:effectLst/>
                <a:latin typeface="+mn-lt"/>
                <a:ea typeface="+mn-ea"/>
                <a:cs typeface="+mn-cs"/>
                <a:hlinkClick r:id="rId4"/>
              </a:rPr>
              <a:t>https://www.jwst.nasa.gov/content/about/innovations/index.html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Science Writer’s Guide Instrument Overview: </a:t>
            </a:r>
            <a:r>
              <a:rPr lang="en-US" sz="1200" u="sng" kern="1200" dirty="0">
                <a:solidFill>
                  <a:schemeClr val="tx1"/>
                </a:solidFill>
                <a:effectLst/>
                <a:latin typeface="+mn-lt"/>
                <a:ea typeface="+mn-ea"/>
                <a:cs typeface="+mn-cs"/>
                <a:hlinkClick r:id="rId5"/>
              </a:rPr>
              <a:t>https://webbtelescope.org/news/webb-science-writers-guide/telescope-overview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February 11, 2022 blog post: Beginning of mirror alignment, first Webb “selfie”:</a:t>
            </a:r>
          </a:p>
          <a:p>
            <a:r>
              <a:rPr lang="en-US" sz="1200" u="sng" kern="1200" dirty="0">
                <a:solidFill>
                  <a:schemeClr val="tx1"/>
                </a:solidFill>
                <a:effectLst/>
                <a:latin typeface="+mn-lt"/>
                <a:ea typeface="+mn-ea"/>
                <a:cs typeface="+mn-cs"/>
                <a:hlinkClick r:id="rId6"/>
              </a:rPr>
              <a:t>https://blogs.nasa.gov/webb/2022/02/11/photons-received-webb-sees-its-first-star-18-times/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science goals: </a:t>
            </a:r>
          </a:p>
          <a:p>
            <a:r>
              <a:rPr lang="en-US" sz="1200" u="sng" kern="1200" dirty="0">
                <a:solidFill>
                  <a:schemeClr val="tx1"/>
                </a:solidFill>
                <a:effectLst/>
                <a:latin typeface="+mn-lt"/>
                <a:ea typeface="+mn-ea"/>
                <a:cs typeface="+mn-cs"/>
                <a:hlinkClick r:id="rId7"/>
              </a:rPr>
              <a:t>https://webb.nasa.gov/content/science/index.html</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Credits: NASA</a:t>
            </a:r>
          </a:p>
        </p:txBody>
      </p:sp>
      <p:sp>
        <p:nvSpPr>
          <p:cNvPr id="4" name="Slide Number Placeholder 3"/>
          <p:cNvSpPr>
            <a:spLocks noGrp="1"/>
          </p:cNvSpPr>
          <p:nvPr>
            <p:ph type="sldNum" sz="quarter" idx="5"/>
          </p:nvPr>
        </p:nvSpPr>
        <p:spPr/>
        <p:txBody>
          <a:bodyPr/>
          <a:lstStyle/>
          <a:p>
            <a:fld id="{BD95282D-E246-B147-83F5-FC2E8825650F}" type="slidenum">
              <a:rPr lang="en-US" smtClean="0"/>
              <a:t>6</a:t>
            </a:fld>
            <a:endParaRPr lang="en-US"/>
          </a:p>
        </p:txBody>
      </p:sp>
    </p:spTree>
    <p:extLst>
      <p:ext uri="{BB962C8B-B14F-4D97-AF65-F5344CB8AC3E}">
        <p14:creationId xmlns:p14="http://schemas.microsoft.com/office/powerpoint/2010/main" val="2596649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lower part of Webb, where its five-layered sunshield is, faces the Sun. This is where its equipment that does not need to be cooled, like its solar panel, antennae, computer, gyroscopes, and navigational jets, are.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tennis court-sized sunshield protects Webb from external sources of light and heat, which ensures it can detect faint infrared light from very distant objects.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very important for its observing side, where all of Webb’s instruments are, to be very, very cold.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science instruments are housed behind the mirror, separated by the sunshield from the warm communications and control technology.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needs both passive and active cooling.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five-layered sunshield provides passive cooling. The first layer of the sunshield is two-thousandths of an inch (0.005 centimeters) thick, while the other four layers are only one-thousandth of an inch thick.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take a look at Webb’s instruments in a bit more detail.</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 depth: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Sunshield’s sun-facing layer estimated maximum temperature: ~400 K (</a:t>
            </a:r>
            <a:r>
              <a:rPr lang="en-US" sz="1200" kern="1200" dirty="0" err="1">
                <a:solidFill>
                  <a:schemeClr val="tx1"/>
                </a:solidFill>
                <a:effectLst/>
                <a:latin typeface="+mn-lt"/>
                <a:ea typeface="+mn-ea"/>
                <a:cs typeface="+mn-cs"/>
              </a:rPr>
              <a:t>260°F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125°C</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Innermost layer of the sunshield estimated minimum temperature: ~40 K (–</a:t>
            </a:r>
            <a:r>
              <a:rPr lang="en-US" sz="1200" kern="1200" dirty="0" err="1">
                <a:solidFill>
                  <a:schemeClr val="tx1"/>
                </a:solidFill>
                <a:effectLst/>
                <a:latin typeface="+mn-lt"/>
                <a:ea typeface="+mn-ea"/>
                <a:cs typeface="+mn-cs"/>
              </a:rPr>
              <a:t>390°F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235°C</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Keeps science instruments and mirrors passively cooled to 40 K (roughly –</a:t>
            </a:r>
            <a:r>
              <a:rPr lang="en-US" sz="1200" kern="1200" dirty="0" err="1">
                <a:solidFill>
                  <a:schemeClr val="tx1"/>
                </a:solidFill>
                <a:effectLst/>
                <a:latin typeface="+mn-lt"/>
                <a:ea typeface="+mn-ea"/>
                <a:cs typeface="+mn-cs"/>
              </a:rPr>
              <a:t>390°F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235°C</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 is also a cryocooler, essentially a sophisticated refrigerator or air conditioner, to support one of the instruments (MIRI). This is the active cooling element that cools MIRI to approximately 7 K (–</a:t>
            </a:r>
            <a:r>
              <a:rPr lang="en-US" sz="1200" kern="1200" dirty="0" err="1">
                <a:solidFill>
                  <a:schemeClr val="tx1"/>
                </a:solidFill>
                <a:effectLst/>
                <a:latin typeface="+mn-lt"/>
                <a:ea typeface="+mn-ea"/>
                <a:cs typeface="+mn-cs"/>
              </a:rPr>
              <a:t>447°F</a:t>
            </a:r>
            <a:r>
              <a:rPr lang="en-US" sz="1200" kern="1200" dirty="0">
                <a:solidFill>
                  <a:schemeClr val="tx1"/>
                </a:solidFill>
                <a:effectLst/>
                <a:latin typeface="+mn-lt"/>
                <a:ea typeface="+mn-ea"/>
                <a:cs typeface="+mn-cs"/>
              </a:rPr>
              <a:t>, –266 °C).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Maintaining these temperatures ensures that Webb can gather a greater range of infrared light in space.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Without cooling, the only thing that Webb would see would be itself!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warm things glow in infrared light, Webb has to be cold or else its self-emission would produce enough background light that it would overwhelm faint sources. The colder Webb is, the fainter things it can see.</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Science Writers’ Guide: </a:t>
            </a:r>
            <a:r>
              <a:rPr lang="en-US" sz="1200" u="sng" kern="1200" dirty="0">
                <a:solidFill>
                  <a:schemeClr val="tx1"/>
                </a:solidFill>
                <a:effectLst/>
                <a:latin typeface="+mn-lt"/>
                <a:ea typeface="+mn-ea"/>
                <a:cs typeface="+mn-cs"/>
                <a:hlinkClick r:id="rId3"/>
              </a:rPr>
              <a:t>https://webbtelescope.org/news/webb-science-writers-guide/telescope-overview</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Observing Side and Sun-Facing Side: </a:t>
            </a:r>
            <a:r>
              <a:rPr lang="en-US" sz="1200" u="sng" kern="1200" dirty="0">
                <a:solidFill>
                  <a:schemeClr val="tx1"/>
                </a:solidFill>
                <a:effectLst/>
                <a:latin typeface="+mn-lt"/>
                <a:ea typeface="+mn-ea"/>
                <a:cs typeface="+mn-cs"/>
                <a:hlinkClick r:id="rId4"/>
              </a:rPr>
              <a:t>https://webbtelescope.org/contents/media/images/4197-Image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Technical details: </a:t>
            </a:r>
            <a:r>
              <a:rPr lang="en-US" sz="1200" u="sng" kern="1200" dirty="0">
                <a:solidFill>
                  <a:schemeClr val="tx1"/>
                </a:solidFill>
                <a:effectLst/>
                <a:latin typeface="+mn-lt"/>
                <a:ea typeface="+mn-ea"/>
                <a:cs typeface="+mn-cs"/>
                <a:hlinkClick r:id="rId5"/>
              </a:rPr>
              <a:t>https://jwst-docs.stsci.edu/jwst-general-support/jwst-background-model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Credits: NASA, ESA, and J. Kang (STScI)</a:t>
            </a:r>
          </a:p>
        </p:txBody>
      </p:sp>
      <p:sp>
        <p:nvSpPr>
          <p:cNvPr id="4" name="Slide Number Placeholder 3"/>
          <p:cNvSpPr>
            <a:spLocks noGrp="1"/>
          </p:cNvSpPr>
          <p:nvPr>
            <p:ph type="sldNum" sz="quarter" idx="5"/>
          </p:nvPr>
        </p:nvSpPr>
        <p:spPr/>
        <p:txBody>
          <a:bodyPr/>
          <a:lstStyle/>
          <a:p>
            <a:fld id="{BD95282D-E246-B147-83F5-FC2E8825650F}" type="slidenum">
              <a:rPr lang="en-US" smtClean="0"/>
              <a:t>7</a:t>
            </a:fld>
            <a:endParaRPr lang="en-US"/>
          </a:p>
        </p:txBody>
      </p:sp>
    </p:spTree>
    <p:extLst>
      <p:ext uri="{BB962C8B-B14F-4D97-AF65-F5344CB8AC3E}">
        <p14:creationId xmlns:p14="http://schemas.microsoft.com/office/powerpoint/2010/main" val="94764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Webb has a 6.6-meter (21.7-foot) diameter primary mirror. It’s quite large—and there are several reasons why.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context, Hubble's mirror is much smaller, at 2.4 meters (7.8 feet) in diameter.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has to have a bigger mirror to capture high-resolution, Hubble-like details in infrared light.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mirror also needs to be stable at very cold temperatures—40 K (roughly –</a:t>
            </a:r>
            <a:r>
              <a:rPr lang="en-US" sz="1200" kern="1200" dirty="0" err="1">
                <a:solidFill>
                  <a:schemeClr val="tx1"/>
                </a:solidFill>
                <a:effectLst/>
                <a:latin typeface="+mn-lt"/>
                <a:ea typeface="+mn-ea"/>
                <a:cs typeface="+mn-cs"/>
              </a:rPr>
              <a:t>390°F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235°C</a:t>
            </a:r>
            <a:r>
              <a:rPr lang="en-US" sz="1200" kern="1200" dirty="0">
                <a:solidFill>
                  <a:schemeClr val="tx1"/>
                </a:solidFill>
                <a:effectLst/>
                <a:latin typeface="+mn-lt"/>
                <a:ea typeface="+mn-ea"/>
                <a:cs typeface="+mn-cs"/>
              </a:rPr>
              <a:t>), which is why it is made of beryllium, which is six times stronger than steel and two-thirds the density of aluminum.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 are 18 hexagonal segments. They are hexagons so the mirrors can be adjusted to align to form a circular shape.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Each segment is coated in a very thin layer of gold—about 1,000 atoms thick! Gold was selected because it is the best reflector of infrared light.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mirrors are like a bucket that collect light that’s immediately sent to its instruments. The more infrared light they gather, the more we can learn about the universe!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mirrors: </a:t>
            </a:r>
            <a:r>
              <a:rPr lang="en-US" sz="1200" u="sng" kern="1200" dirty="0">
                <a:solidFill>
                  <a:schemeClr val="tx1"/>
                </a:solidFill>
                <a:effectLst/>
                <a:latin typeface="+mn-lt"/>
                <a:ea typeface="+mn-ea"/>
                <a:cs typeface="+mn-cs"/>
                <a:hlinkClick r:id="rId3"/>
              </a:rPr>
              <a:t>https://webbtelescope.org/news/webb-science-writers-guide/telescope-overview</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https://webbtelescope.org/contents/media/images/01F6QV6RND28VX2T20V4PPAGMS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Hubble’s mirrors: </a:t>
            </a:r>
            <a:r>
              <a:rPr lang="en-US" sz="1200" u="sng" kern="1200" dirty="0">
                <a:solidFill>
                  <a:schemeClr val="tx1"/>
                </a:solidFill>
                <a:effectLst/>
                <a:latin typeface="+mn-lt"/>
                <a:ea typeface="+mn-ea"/>
                <a:cs typeface="+mn-cs"/>
                <a:hlinkClick r:id="rId5"/>
              </a:rPr>
              <a:t>https://hubblesite.org/mission-and-telescope/the-telescope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comparing Webb and Hubble’s mirrors: </a:t>
            </a:r>
            <a:r>
              <a:rPr lang="en-US" sz="1200" u="sng" kern="1200" dirty="0">
                <a:solidFill>
                  <a:schemeClr val="tx1"/>
                </a:solidFill>
                <a:effectLst/>
                <a:latin typeface="+mn-lt"/>
                <a:ea typeface="+mn-ea"/>
                <a:cs typeface="+mn-cs"/>
                <a:hlinkClick r:id="rId6"/>
              </a:rPr>
              <a:t>https://svs.gsfc.nasa.gov/13521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of the alignment of Webb’s primary mirror segments: </a:t>
            </a:r>
            <a:r>
              <a:rPr lang="en-US" sz="1200" u="sng" kern="1200" dirty="0">
                <a:solidFill>
                  <a:schemeClr val="tx1"/>
                </a:solidFill>
                <a:effectLst/>
                <a:latin typeface="+mn-lt"/>
                <a:ea typeface="+mn-ea"/>
                <a:cs typeface="+mn-cs"/>
                <a:hlinkClick r:id="rId7"/>
              </a:rPr>
              <a:t>https://svs.gsfc.nasa.gov/12895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Similar illustration: </a:t>
            </a:r>
            <a:r>
              <a:rPr lang="en-US" sz="1200" u="sng" kern="1200" dirty="0">
                <a:solidFill>
                  <a:schemeClr val="tx1"/>
                </a:solidFill>
                <a:effectLst/>
                <a:latin typeface="+mn-lt"/>
                <a:ea typeface="+mn-ea"/>
                <a:cs typeface="+mn-cs"/>
                <a:hlinkClick r:id="rId8"/>
              </a:rPr>
              <a:t>https://webbtelescope.org/contents/media/images/4181-Image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Video, “Hubble and Webb: Friends in the Sky”: </a:t>
            </a:r>
            <a:r>
              <a:rPr lang="en-US" sz="1200" u="sng" kern="1200" dirty="0">
                <a:solidFill>
                  <a:schemeClr val="tx1"/>
                </a:solidFill>
                <a:effectLst/>
                <a:latin typeface="+mn-lt"/>
                <a:ea typeface="+mn-ea"/>
                <a:cs typeface="+mn-cs"/>
                <a:hlinkClick r:id="rId9"/>
              </a:rPr>
              <a:t>https://webbtelescope.org/contents/media/videos/1279-Video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Illustration Credit: NASA, ESA, and J. Kang (STScI)</a:t>
            </a:r>
          </a:p>
        </p:txBody>
      </p:sp>
      <p:sp>
        <p:nvSpPr>
          <p:cNvPr id="4" name="Slide Number Placeholder 3"/>
          <p:cNvSpPr>
            <a:spLocks noGrp="1"/>
          </p:cNvSpPr>
          <p:nvPr>
            <p:ph type="sldNum" sz="quarter" idx="5"/>
          </p:nvPr>
        </p:nvSpPr>
        <p:spPr/>
        <p:txBody>
          <a:bodyPr/>
          <a:lstStyle/>
          <a:p>
            <a:fld id="{BD95282D-E246-B147-83F5-FC2E8825650F}" type="slidenum">
              <a:rPr lang="en-US" smtClean="0"/>
              <a:t>8</a:t>
            </a:fld>
            <a:endParaRPr lang="en-US"/>
          </a:p>
        </p:txBody>
      </p:sp>
    </p:spTree>
    <p:extLst>
      <p:ext uri="{BB962C8B-B14F-4D97-AF65-F5344CB8AC3E}">
        <p14:creationId xmlns:p14="http://schemas.microsoft.com/office/powerpoint/2010/main" val="282322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instrument is like a Swiss army knife of more specialized components, with multiple ways of observing.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Although some instruments are more suitable than others for observing specific types of targets, all four can be used for investigations of the wide variety of objects that make up the universe, including planets, stars, nebulae, and galaxies.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Instruments in depth: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four science instruments are sensitive to a range of infrared light.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Near-Infrared Spectrograph, or </a:t>
            </a:r>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is one of Webb’s versatile tools for near-infrared spectroscopy, which spreads out light into its component wavelengths like a rainbow. This allows researchers to study the composition of objects across the universe. This instrument has the first multi-object spectrograph in space, known as a </a:t>
            </a:r>
            <a:r>
              <a:rPr lang="en-US" sz="1200" kern="1200" dirty="0" err="1">
                <a:solidFill>
                  <a:schemeClr val="tx1"/>
                </a:solidFill>
                <a:effectLst/>
                <a:latin typeface="+mn-lt"/>
                <a:ea typeface="+mn-ea"/>
                <a:cs typeface="+mn-cs"/>
              </a:rPr>
              <a:t>microshutter</a:t>
            </a:r>
            <a:r>
              <a:rPr lang="en-US" sz="1200" kern="1200" dirty="0">
                <a:solidFill>
                  <a:schemeClr val="tx1"/>
                </a:solidFill>
                <a:effectLst/>
                <a:latin typeface="+mn-lt"/>
                <a:ea typeface="+mn-ea"/>
                <a:cs typeface="+mn-cs"/>
              </a:rPr>
              <a:t> array. It can capture individual spectra of dozens of objects at once, making it ideal for efficiently studying many distant, faint galaxies.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Near-Infrared Imager and </a:t>
            </a:r>
            <a:r>
              <a:rPr lang="en-US" sz="1200" kern="1200" dirty="0" err="1">
                <a:solidFill>
                  <a:schemeClr val="tx1"/>
                </a:solidFill>
                <a:effectLst/>
                <a:latin typeface="+mn-lt"/>
                <a:ea typeface="+mn-ea"/>
                <a:cs typeface="+mn-cs"/>
              </a:rPr>
              <a:t>Slitless</a:t>
            </a:r>
            <a:r>
              <a:rPr lang="en-US" sz="1200" kern="1200" dirty="0">
                <a:solidFill>
                  <a:schemeClr val="tx1"/>
                </a:solidFill>
                <a:effectLst/>
                <a:latin typeface="+mn-lt"/>
                <a:ea typeface="+mn-ea"/>
                <a:cs typeface="+mn-cs"/>
              </a:rPr>
              <a:t> Spectrograph is combined with its Fine Guidance Sensor (</a:t>
            </a:r>
            <a:r>
              <a:rPr lang="en-US" sz="1200" kern="1200" dirty="0" err="1">
                <a:solidFill>
                  <a:schemeClr val="tx1"/>
                </a:solidFill>
                <a:effectLst/>
                <a:latin typeface="+mn-lt"/>
                <a:ea typeface="+mn-ea"/>
                <a:cs typeface="+mn-cs"/>
              </a:rPr>
              <a:t>NIRISS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FGS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NIRISS</a:t>
            </a:r>
            <a:r>
              <a:rPr lang="en-US" sz="1200" kern="1200" dirty="0">
                <a:solidFill>
                  <a:schemeClr val="tx1"/>
                </a:solidFill>
                <a:effectLst/>
                <a:latin typeface="+mn-lt"/>
                <a:ea typeface="+mn-ea"/>
                <a:cs typeface="+mn-cs"/>
              </a:rPr>
              <a:t> also gathers spectra—and photographs the universe at near-infrared wavelengths. It can study the composition of exoplanets’ atmospheres, observe distant galaxies, and examine bright objects that are very close together. </a:t>
            </a:r>
            <a:r>
              <a:rPr lang="en-US" sz="1200" kern="1200" dirty="0" err="1">
                <a:solidFill>
                  <a:schemeClr val="tx1"/>
                </a:solidFill>
                <a:effectLst/>
                <a:latin typeface="+mn-lt"/>
                <a:ea typeface="+mn-ea"/>
                <a:cs typeface="+mn-cs"/>
              </a:rPr>
              <a:t>FGS</a:t>
            </a:r>
            <a:r>
              <a:rPr lang="en-US" sz="1200" kern="1200" dirty="0">
                <a:solidFill>
                  <a:schemeClr val="tx1"/>
                </a:solidFill>
                <a:effectLst/>
                <a:latin typeface="+mn-lt"/>
                <a:ea typeface="+mn-ea"/>
                <a:cs typeface="+mn-cs"/>
              </a:rPr>
              <a:t> allows Webb to point precisely, so that it can obtain high-quality images.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Next up is the Near-Infrared Camera, or </a:t>
            </a:r>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Webb’s primary imager or camera. It delivers high-resolution imaging and spectroscopy for a wide variety of investigations. It can detect light from the earliest stars and galaxies that are in the process of formation, stars in nearby galaxies, young stars in the Milky Way, and objects from a distant region of our solar system called the Kuiper Belt. It also can track the motion of exoplanets as they orbit their star.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Mid-Infrared Instrument, or MIRI, is another powerhouse. It can take images and gather spectra—and it covers longer and redder infrared wavelengths of light. As the only mid-infrared instrument, astronomers rely on MIRI to study cooler objects like debris disks around stars, which emit most of their light in the mid-infrared, and extremely distant galaxies whose light has been stretched into the mid-infrared over time.</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Spectrum definition: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spectrum spreads out light. By looking at the resulting patterns in brightness across the spectrum, we can learn about the composition, surface temperature, density, and movement of objects in space.</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Overview of instruments: </a:t>
            </a:r>
            <a:r>
              <a:rPr lang="en-US" sz="1200" u="sng" kern="1200" dirty="0">
                <a:solidFill>
                  <a:schemeClr val="tx1"/>
                </a:solidFill>
                <a:effectLst/>
                <a:latin typeface="+mn-lt"/>
                <a:ea typeface="+mn-ea"/>
                <a:cs typeface="+mn-cs"/>
                <a:hlinkClick r:id="rId3"/>
              </a:rPr>
              <a:t>https://webbtelescope.org/news/webb-science-writers-guide/webbs-scientific-instruments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Individual instrument infographics:</a:t>
            </a:r>
          </a:p>
          <a:p>
            <a:r>
              <a:rPr lang="en-US" sz="1200" kern="1200" dirty="0" err="1">
                <a:solidFill>
                  <a:schemeClr val="tx1"/>
                </a:solidFill>
                <a:effectLst/>
                <a:latin typeface="+mn-lt"/>
                <a:ea typeface="+mn-ea"/>
                <a:cs typeface="+mn-cs"/>
              </a:rPr>
              <a:t>NIRCam</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4"/>
              </a:rPr>
              <a:t>https://webbtelescope.org/contents/media/images/01FA0SZSEW1TZ51BHG0EGW2EZP</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NIRSpec</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5"/>
              </a:rPr>
              <a:t>https://webbtelescope.org/contents/media/images/01FA0T08S2V810Y7ENZMGWTVDA</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NIRISS</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6"/>
              </a:rPr>
              <a:t>https://webbtelescope.org/contents/media/images/01FA0T0WM3X65FFXM0JBR4C5ZB</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MIRI: </a:t>
            </a:r>
            <a:r>
              <a:rPr lang="en-US" sz="1200" u="sng" kern="1200" dirty="0">
                <a:solidFill>
                  <a:schemeClr val="tx1"/>
                </a:solidFill>
                <a:effectLst/>
                <a:latin typeface="+mn-lt"/>
                <a:ea typeface="+mn-ea"/>
                <a:cs typeface="+mn-cs"/>
                <a:hlinkClick r:id="rId7"/>
              </a:rPr>
              <a:t>https://webbtelescope.org/contents/media/images/01FA0SZA5HPXKRKH8Y6PKB10V1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Microshutter</a:t>
            </a:r>
            <a:r>
              <a:rPr lang="en-US" sz="1200" kern="1200" dirty="0">
                <a:solidFill>
                  <a:schemeClr val="tx1"/>
                </a:solidFill>
                <a:effectLst/>
                <a:latin typeface="+mn-lt"/>
                <a:ea typeface="+mn-ea"/>
                <a:cs typeface="+mn-cs"/>
              </a:rPr>
              <a:t> infographic</a:t>
            </a:r>
          </a:p>
          <a:p>
            <a:r>
              <a:rPr lang="en-US" sz="1200" u="sng" kern="1200" dirty="0">
                <a:solidFill>
                  <a:schemeClr val="tx1"/>
                </a:solidFill>
                <a:effectLst/>
                <a:latin typeface="+mn-lt"/>
                <a:ea typeface="+mn-ea"/>
                <a:cs typeface="+mn-cs"/>
                <a:hlinkClick r:id="rId8"/>
              </a:rPr>
              <a:t>https://webbtelescope.org/contents/media/images/4673-Image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Eclipse/coronagraph animation: </a:t>
            </a:r>
            <a:r>
              <a:rPr lang="en-US" sz="1200" u="sng" kern="1200" dirty="0">
                <a:solidFill>
                  <a:schemeClr val="tx1"/>
                </a:solidFill>
                <a:effectLst/>
                <a:latin typeface="+mn-lt"/>
                <a:ea typeface="+mn-ea"/>
                <a:cs typeface="+mn-cs"/>
                <a:hlinkClick r:id="rId9"/>
              </a:rPr>
              <a:t>https://webbtelescope.org/contents/media/videos/2019/29/1210-Video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Instrument Wavelength Coverage: </a:t>
            </a:r>
            <a:r>
              <a:rPr lang="en-US" sz="1200" u="sng" kern="1200" dirty="0">
                <a:solidFill>
                  <a:schemeClr val="tx1"/>
                </a:solidFill>
                <a:effectLst/>
                <a:latin typeface="+mn-lt"/>
                <a:ea typeface="+mn-ea"/>
                <a:cs typeface="+mn-cs"/>
                <a:hlinkClick r:id="rId10"/>
              </a:rPr>
              <a:t>https://webbtelescope.org/contents/media/images/4207-Image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Image Credit: NASA, ESA, and J. Kang (STScI)</a:t>
            </a:r>
          </a:p>
        </p:txBody>
      </p:sp>
      <p:sp>
        <p:nvSpPr>
          <p:cNvPr id="4" name="Slide Number Placeholder 3"/>
          <p:cNvSpPr>
            <a:spLocks noGrp="1"/>
          </p:cNvSpPr>
          <p:nvPr>
            <p:ph type="sldNum" sz="quarter" idx="5"/>
          </p:nvPr>
        </p:nvSpPr>
        <p:spPr/>
        <p:txBody>
          <a:bodyPr/>
          <a:lstStyle/>
          <a:p>
            <a:fld id="{BD95282D-E246-B147-83F5-FC2E8825650F}" type="slidenum">
              <a:rPr lang="en-US" smtClean="0"/>
              <a:t>9</a:t>
            </a:fld>
            <a:endParaRPr lang="en-US"/>
          </a:p>
        </p:txBody>
      </p:sp>
    </p:spTree>
    <p:extLst>
      <p:ext uri="{BB962C8B-B14F-4D97-AF65-F5344CB8AC3E}">
        <p14:creationId xmlns:p14="http://schemas.microsoft.com/office/powerpoint/2010/main" val="32660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Webb orbits the Sun near the second Sun-Earth Lagrange point—often referred to as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This point is approximately 1.5 million kilometers (930,000 miles) from Earth, “behind” the Earth as viewed from the Sun.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moves in lockstep with the Earth as it rotates around the Sun, completing one orbit in one year.</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 can’t orbit the Earth like Hubble, because the visible and infrared light from the Sun, Earth, and Moon would heat up the telescope’s mirror and scientific instruments, causing the telescope itself to glow in infrared light—and that would outshine the faint objects in space that Webb observes.</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Webb’s sunshield always faces the Sun. This ensures its mirrors and instruments, which always face away from the Sun, are always cool.</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Webb can maintain a safe distance from the bright light of the Sun, Earth, and Moon—while also remaining in contact with us on Earth.</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__________________________</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FAQ:</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What is a Lagrange point?</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Lagrange points, discovered by mathematician Joseph Louis Lagrange, are special equilibrium points for small objects (like a spacecraft or an asteroid) orbiting two much larger objects (like the Earth and the Sun). At these points in space, the gravity of the two large objects balance the orbital motion of the third object. Lagrange points can be used by spacecraft to reduce propellant consumption needed to remain in position.</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There are five Lagrange points for any system, labeled </a:t>
            </a:r>
            <a:r>
              <a:rPr lang="en-US" sz="1200" u="none" kern="1200" dirty="0" err="1">
                <a:solidFill>
                  <a:schemeClr val="tx1"/>
                </a:solidFill>
                <a:effectLst/>
                <a:latin typeface="+mn-lt"/>
                <a:ea typeface="+mn-ea"/>
                <a:cs typeface="+mn-cs"/>
              </a:rPr>
              <a:t>L1</a:t>
            </a:r>
            <a:r>
              <a:rPr lang="en-US" sz="1200" u="none" kern="1200" dirty="0">
                <a:solidFill>
                  <a:schemeClr val="tx1"/>
                </a:solidFill>
                <a:effectLst/>
                <a:latin typeface="+mn-lt"/>
                <a:ea typeface="+mn-ea"/>
                <a:cs typeface="+mn-cs"/>
              </a:rPr>
              <a:t> to </a:t>
            </a:r>
            <a:r>
              <a:rPr lang="en-US" sz="1200" u="none" kern="1200" dirty="0" err="1">
                <a:solidFill>
                  <a:schemeClr val="tx1"/>
                </a:solidFill>
                <a:effectLst/>
                <a:latin typeface="+mn-lt"/>
                <a:ea typeface="+mn-ea"/>
                <a:cs typeface="+mn-cs"/>
              </a:rPr>
              <a:t>L5</a:t>
            </a:r>
            <a:r>
              <a:rPr lang="en-US" sz="1200" u="none" kern="1200" dirty="0">
                <a:solidFill>
                  <a:schemeClr val="tx1"/>
                </a:solidFill>
                <a:effectLst/>
                <a:latin typeface="+mn-lt"/>
                <a:ea typeface="+mn-ea"/>
                <a:cs typeface="+mn-cs"/>
              </a:rPr>
              <a:t>. Of the five points, three are unstable and two are stable. The unstable Lagrange points—</a:t>
            </a:r>
            <a:r>
              <a:rPr lang="en-US" sz="1200" u="none" kern="1200" dirty="0" err="1">
                <a:solidFill>
                  <a:schemeClr val="tx1"/>
                </a:solidFill>
                <a:effectLst/>
                <a:latin typeface="+mn-lt"/>
                <a:ea typeface="+mn-ea"/>
                <a:cs typeface="+mn-cs"/>
              </a:rPr>
              <a:t>L1</a:t>
            </a:r>
            <a:r>
              <a:rPr lang="en-US" sz="1200" u="none" kern="1200" dirty="0">
                <a:solidFill>
                  <a:schemeClr val="tx1"/>
                </a:solidFill>
                <a:effectLst/>
                <a:latin typeface="+mn-lt"/>
                <a:ea typeface="+mn-ea"/>
                <a:cs typeface="+mn-cs"/>
              </a:rPr>
              <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and </a:t>
            </a:r>
            <a:r>
              <a:rPr lang="en-US" sz="1200" u="none" kern="1200" dirty="0" err="1">
                <a:solidFill>
                  <a:schemeClr val="tx1"/>
                </a:solidFill>
                <a:effectLst/>
                <a:latin typeface="+mn-lt"/>
                <a:ea typeface="+mn-ea"/>
                <a:cs typeface="+mn-cs"/>
              </a:rPr>
              <a:t>L3</a:t>
            </a:r>
            <a:r>
              <a:rPr lang="en-US" sz="1200" u="none" kern="1200" dirty="0">
                <a:solidFill>
                  <a:schemeClr val="tx1"/>
                </a:solidFill>
                <a:effectLst/>
                <a:latin typeface="+mn-lt"/>
                <a:ea typeface="+mn-ea"/>
                <a:cs typeface="+mn-cs"/>
              </a:rPr>
              <a:t>—lie along the line connecting the two large masses. Spacecraft orbiting at these points need to perform station keeping to remain their orbits, by periodically expending small amounts of propellant. The stable Lagrange points—</a:t>
            </a:r>
            <a:r>
              <a:rPr lang="en-US" sz="1200" u="none" kern="1200" dirty="0" err="1">
                <a:solidFill>
                  <a:schemeClr val="tx1"/>
                </a:solidFill>
                <a:effectLst/>
                <a:latin typeface="+mn-lt"/>
                <a:ea typeface="+mn-ea"/>
                <a:cs typeface="+mn-cs"/>
              </a:rPr>
              <a:t>L4</a:t>
            </a:r>
            <a:r>
              <a:rPr lang="en-US" sz="1200" u="none" kern="1200" dirty="0">
                <a:solidFill>
                  <a:schemeClr val="tx1"/>
                </a:solidFill>
                <a:effectLst/>
                <a:latin typeface="+mn-lt"/>
                <a:ea typeface="+mn-ea"/>
                <a:cs typeface="+mn-cs"/>
              </a:rPr>
              <a:t> and </a:t>
            </a:r>
            <a:r>
              <a:rPr lang="en-US" sz="1200" u="none" kern="1200" dirty="0" err="1">
                <a:solidFill>
                  <a:schemeClr val="tx1"/>
                </a:solidFill>
                <a:effectLst/>
                <a:latin typeface="+mn-lt"/>
                <a:ea typeface="+mn-ea"/>
                <a:cs typeface="+mn-cs"/>
              </a:rPr>
              <a:t>L5</a:t>
            </a:r>
            <a:r>
              <a:rPr lang="en-US" sz="1200" u="none" kern="1200" dirty="0">
                <a:solidFill>
                  <a:schemeClr val="tx1"/>
                </a:solidFill>
                <a:effectLst/>
                <a:latin typeface="+mn-lt"/>
                <a:ea typeface="+mn-ea"/>
                <a:cs typeface="+mn-cs"/>
              </a:rPr>
              <a:t>—occur at the apex of two equilateral triangles that have the large masses at their vertices. </a:t>
            </a:r>
            <a:r>
              <a:rPr lang="en-US" sz="1200" u="none" kern="1200" dirty="0" err="1">
                <a:solidFill>
                  <a:schemeClr val="tx1"/>
                </a:solidFill>
                <a:effectLst/>
                <a:latin typeface="+mn-lt"/>
                <a:ea typeface="+mn-ea"/>
                <a:cs typeface="+mn-cs"/>
              </a:rPr>
              <a:t>L4</a:t>
            </a:r>
            <a:r>
              <a:rPr lang="en-US" sz="1200" u="none" kern="1200" dirty="0">
                <a:solidFill>
                  <a:schemeClr val="tx1"/>
                </a:solidFill>
                <a:effectLst/>
                <a:latin typeface="+mn-lt"/>
                <a:ea typeface="+mn-ea"/>
                <a:cs typeface="+mn-cs"/>
              </a:rPr>
              <a:t> leads the orbit of Earth and </a:t>
            </a:r>
            <a:r>
              <a:rPr lang="en-US" sz="1200" u="none" kern="1200" dirty="0" err="1">
                <a:solidFill>
                  <a:schemeClr val="tx1"/>
                </a:solidFill>
                <a:effectLst/>
                <a:latin typeface="+mn-lt"/>
                <a:ea typeface="+mn-ea"/>
                <a:cs typeface="+mn-cs"/>
              </a:rPr>
              <a:t>L5</a:t>
            </a:r>
            <a:r>
              <a:rPr lang="en-US" sz="1200" u="none" kern="1200" dirty="0">
                <a:solidFill>
                  <a:schemeClr val="tx1"/>
                </a:solidFill>
                <a:effectLst/>
                <a:latin typeface="+mn-lt"/>
                <a:ea typeface="+mn-ea"/>
                <a:cs typeface="+mn-cs"/>
              </a:rPr>
              <a:t> follows.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See the diagram here: </a:t>
            </a:r>
            <a:r>
              <a:rPr lang="en-US" sz="1200" u="none" kern="1200" dirty="0">
                <a:solidFill>
                  <a:schemeClr val="tx1"/>
                </a:solidFill>
                <a:effectLst/>
                <a:latin typeface="+mn-lt"/>
                <a:ea typeface="+mn-ea"/>
                <a:cs typeface="+mn-cs"/>
                <a:hlinkClick r:id="rId3"/>
              </a:rPr>
              <a:t>https://solarsystem.nasa.gov/resources/754/what-is-a-lagrange-point/</a:t>
            </a:r>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 orbits around the second Sun-Earth Lagrange point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This point is approximately 1.5 million kilometers (930,000 miles) from Earth, “behind” the Earth as viewed from the Sun. All Lagrange points move in lockstep with the Earth as it rotates around the Sun, completing an orbit in one year.</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Are there other spacecraft that orbit at </a:t>
            </a:r>
            <a:r>
              <a:rPr lang="en-US" sz="1200" b="1" u="none" kern="1200" dirty="0" err="1">
                <a:solidFill>
                  <a:schemeClr val="tx1"/>
                </a:solidFill>
                <a:effectLst/>
                <a:latin typeface="+mn-lt"/>
                <a:ea typeface="+mn-ea"/>
                <a:cs typeface="+mn-cs"/>
              </a:rPr>
              <a:t>L2</a:t>
            </a:r>
            <a:r>
              <a:rPr lang="en-US" sz="1200" b="1" u="none" kern="1200" dirty="0">
                <a:solidFill>
                  <a:schemeClr val="tx1"/>
                </a:solidFill>
                <a:effectLst/>
                <a:latin typeface="+mn-lt"/>
                <a:ea typeface="+mn-ea"/>
                <a:cs typeface="+mn-cs"/>
              </a:rPr>
              <a:t>?</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Yes. There are several spacecraft that orbit or have orbited 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They include the Herschel Space Observatory, the Gaia space observatory, the Planck space observatory, and the Wilkinson Microwave Anisotropy Probe (</a:t>
            </a:r>
            <a:r>
              <a:rPr lang="en-US" sz="1200" u="none" kern="1200" dirty="0" err="1">
                <a:solidFill>
                  <a:schemeClr val="tx1"/>
                </a:solidFill>
                <a:effectLst/>
                <a:latin typeface="+mn-lt"/>
                <a:ea typeface="+mn-ea"/>
                <a:cs typeface="+mn-cs"/>
              </a:rPr>
              <a:t>WMAP</a:t>
            </a:r>
            <a:r>
              <a:rPr lang="en-US" sz="1200" u="none" kern="1200" dirty="0">
                <a:solidFill>
                  <a:schemeClr val="tx1"/>
                </a:solidFill>
                <a:effectLst/>
                <a:latin typeface="+mn-lt"/>
                <a:ea typeface="+mn-ea"/>
                <a:cs typeface="+mn-cs"/>
              </a:rPr>
              <a:t>).</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Does Webb orbit exactly at </a:t>
            </a:r>
            <a:r>
              <a:rPr lang="en-US" sz="1200" b="1" u="none" kern="1200" dirty="0" err="1">
                <a:solidFill>
                  <a:schemeClr val="tx1"/>
                </a:solidFill>
                <a:effectLst/>
                <a:latin typeface="+mn-lt"/>
                <a:ea typeface="+mn-ea"/>
                <a:cs typeface="+mn-cs"/>
              </a:rPr>
              <a:t>L2</a:t>
            </a:r>
            <a:r>
              <a:rPr lang="en-US" sz="1200" b="1" u="none" kern="1200" dirty="0">
                <a:solidFill>
                  <a:schemeClr val="tx1"/>
                </a:solidFill>
                <a:effectLst/>
                <a:latin typeface="+mn-lt"/>
                <a:ea typeface="+mn-ea"/>
                <a:cs typeface="+mn-cs"/>
              </a:rPr>
              <a:t>?</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No. Webb will orbit around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not sit stationary precisely 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If Webb were located exactly at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it would see the Sun eclipsed by the Earth, blocking the power it receives on its solar arrays. Webb loops around </a:t>
            </a:r>
            <a:r>
              <a:rPr lang="en-US" sz="1200" u="none" kern="1200" dirty="0" err="1">
                <a:solidFill>
                  <a:schemeClr val="tx1"/>
                </a:solidFill>
                <a:effectLst/>
                <a:latin typeface="+mn-lt"/>
                <a:ea typeface="+mn-ea"/>
                <a:cs typeface="+mn-cs"/>
              </a:rPr>
              <a:t>L2</a:t>
            </a:r>
            <a:r>
              <a:rPr lang="en-US" sz="1200" u="none" kern="1200" dirty="0">
                <a:solidFill>
                  <a:schemeClr val="tx1"/>
                </a:solidFill>
                <a:effectLst/>
                <a:latin typeface="+mn-lt"/>
                <a:ea typeface="+mn-ea"/>
                <a:cs typeface="+mn-cs"/>
              </a:rPr>
              <a:t> in a six-month, tilted, elliptical orbit, which is slightly larger than the size of the Moon’s orbit around the Earth. This ensures that spacecraft never falls into the shadow of the Earth or the Moon—and remains charged.  Here is a diagram of the obit to scale: </a:t>
            </a:r>
            <a:r>
              <a:rPr lang="en-US" sz="1200" u="none" kern="1200" dirty="0">
                <a:solidFill>
                  <a:schemeClr val="tx1"/>
                </a:solidFill>
                <a:effectLst/>
                <a:latin typeface="+mn-lt"/>
                <a:ea typeface="+mn-ea"/>
                <a:cs typeface="+mn-cs"/>
                <a:hlinkClick r:id="rId4"/>
              </a:rPr>
              <a:t>https://www.flickr.com/photos/nasawebbtelescope/51886649707</a:t>
            </a:r>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What is Webb’s anticipated lifetime?</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 will contain enough propellant for about 20 years of maneuvers at L2, and the Webb Science and Mission Operations Center at the Space Telescope Science Institute (STScI) will have the ability to adjust the science operations of the observatory to maximize potential as it ages. NASA engineered Webb so that all critical subsystems are dual or will degrade gracefully with age. For instance, the Near Infrared Camera (</a:t>
            </a:r>
            <a:r>
              <a:rPr lang="en-US" sz="1200" u="none" kern="1200" dirty="0" err="1">
                <a:solidFill>
                  <a:schemeClr val="tx1"/>
                </a:solidFill>
                <a:effectLst/>
                <a:latin typeface="+mn-lt"/>
                <a:ea typeface="+mn-ea"/>
                <a:cs typeface="+mn-cs"/>
              </a:rPr>
              <a:t>NIRCam</a:t>
            </a:r>
            <a:r>
              <a:rPr lang="en-US" sz="1200" u="none" kern="1200" dirty="0">
                <a:solidFill>
                  <a:schemeClr val="tx1"/>
                </a:solidFill>
                <a:effectLst/>
                <a:latin typeface="+mn-lt"/>
                <a:ea typeface="+mn-ea"/>
                <a:cs typeface="+mn-cs"/>
              </a:rPr>
              <a:t>) has two identical camera systems so that the optical quality can be maintained even if one fails.</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How much of the sky can Webb see?</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Over the course of six months, as Webb orbits the Sun with Earth, it has the ability to observe almost any point in the sky. Webb’s field of regard is limited to a 50-degree swath of the celestial sphere: About 39% of the sky is potentially visible to Webb at any given time. Because Webb must face away from objects that are warm and close enough to interfere with its ability to observe faint infrared light, it cannot observe the Sun, Mercury, Venus, Earth, the Moon, or other objects as they pass through the inner Solar System.</a:t>
            </a:r>
          </a:p>
          <a:p>
            <a:r>
              <a:rPr lang="en-US" sz="1200" u="none" kern="1200" dirty="0">
                <a:solidFill>
                  <a:schemeClr val="tx1"/>
                </a:solidFill>
                <a:effectLst/>
                <a:latin typeface="+mn-lt"/>
                <a:ea typeface="+mn-ea"/>
                <a:cs typeface="+mn-cs"/>
              </a:rPr>
              <a:t> </a:t>
            </a:r>
          </a:p>
          <a:p>
            <a:r>
              <a:rPr lang="en-US" sz="1200" b="1" u="none" kern="1200" dirty="0">
                <a:solidFill>
                  <a:schemeClr val="tx1"/>
                </a:solidFill>
                <a:effectLst/>
                <a:latin typeface="+mn-lt"/>
                <a:ea typeface="+mn-ea"/>
                <a:cs typeface="+mn-cs"/>
              </a:rPr>
              <a:t>Can we can service Webb?</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The quick answer is no. To meet Webb’s science goals, the telescope has to be far away from the heat of the Earth. This is why the telescope had to be so thoroughly tested before launch. This isn’t the first mission that is unserviceable. Other space telescopes, such as Spitzer and Herschel, successfully completed their missions in unserviceable orbits.</a:t>
            </a:r>
          </a:p>
          <a:p>
            <a:r>
              <a:rPr lang="en-US" sz="1200" u="none" kern="1200" dirty="0">
                <a:solidFill>
                  <a:schemeClr val="tx1"/>
                </a:solidFill>
                <a:effectLst/>
                <a:latin typeface="+mn-lt"/>
                <a:ea typeface="+mn-ea"/>
                <a:cs typeface="+mn-cs"/>
              </a:rPr>
              <a:t> </a:t>
            </a:r>
          </a:p>
          <a:p>
            <a:endParaRPr lang="en-US" sz="1200"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Resources:</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 Science Writers’ Guide: </a:t>
            </a:r>
            <a:r>
              <a:rPr lang="en-US" sz="1200" u="none" kern="1200" dirty="0">
                <a:solidFill>
                  <a:schemeClr val="tx1"/>
                </a:solidFill>
                <a:effectLst/>
                <a:latin typeface="+mn-lt"/>
                <a:ea typeface="+mn-ea"/>
                <a:cs typeface="+mn-cs"/>
                <a:hlinkClick r:id="rId5"/>
              </a:rPr>
              <a:t>https://webbtelescope.org/news/webb-science-writers-guide/telescope-overview</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Article about Webb’s orbit, including illustrations and a video: </a:t>
            </a:r>
            <a:r>
              <a:rPr lang="en-US" sz="1200" u="none" kern="1200" dirty="0">
                <a:solidFill>
                  <a:schemeClr val="tx1"/>
                </a:solidFill>
                <a:effectLst/>
                <a:latin typeface="+mn-lt"/>
                <a:ea typeface="+mn-ea"/>
                <a:cs typeface="+mn-cs"/>
                <a:hlinkClick r:id="rId6"/>
              </a:rPr>
              <a:t>https://webb.nasa.gov/content/about/orbit.html</a:t>
            </a:r>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Webb’s Orbit illustration: </a:t>
            </a:r>
            <a:r>
              <a:rPr lang="en-US" sz="1200" u="none" kern="1200" dirty="0">
                <a:solidFill>
                  <a:schemeClr val="tx1"/>
                </a:solidFill>
                <a:effectLst/>
                <a:latin typeface="+mn-lt"/>
                <a:ea typeface="+mn-ea"/>
                <a:cs typeface="+mn-cs"/>
                <a:hlinkClick r:id="rId7"/>
              </a:rPr>
              <a:t>https://webbtelescope.org/contents/media/images/4201-Image</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Additional detail about Webb’s orbit to help explain the details: </a:t>
            </a:r>
            <a:r>
              <a:rPr lang="en-US" sz="1200" u="none" kern="1200" dirty="0">
                <a:solidFill>
                  <a:schemeClr val="tx1"/>
                </a:solidFill>
                <a:effectLst/>
                <a:latin typeface="+mn-lt"/>
                <a:ea typeface="+mn-ea"/>
                <a:cs typeface="+mn-cs"/>
                <a:hlinkClick r:id="rId8"/>
              </a:rPr>
              <a:t>https://www.ariane.group/en/news/how-lagrange-point-2-meets-james-webbs-checklist-for-an-ideal-home/</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Video of Webb’s orbit:</a:t>
            </a:r>
          </a:p>
          <a:p>
            <a:r>
              <a:rPr lang="en-US" sz="1200" u="none" kern="1200" dirty="0">
                <a:solidFill>
                  <a:schemeClr val="tx1"/>
                </a:solidFill>
                <a:effectLst/>
                <a:latin typeface="+mn-lt"/>
                <a:ea typeface="+mn-ea"/>
                <a:cs typeface="+mn-cs"/>
                <a:hlinkClick r:id="rId9"/>
              </a:rPr>
              <a:t>https://webbtelescope.org/contents/media/videos/01F51C6VAPFHS6ZK5R29G2NDVG</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Video about Webb’s field of regard: </a:t>
            </a:r>
            <a:r>
              <a:rPr lang="en-US" sz="1200" u="none" kern="1200" dirty="0">
                <a:solidFill>
                  <a:schemeClr val="tx1"/>
                </a:solidFill>
                <a:effectLst/>
                <a:latin typeface="+mn-lt"/>
                <a:ea typeface="+mn-ea"/>
                <a:cs typeface="+mn-cs"/>
                <a:hlinkClick r:id="rId10"/>
              </a:rPr>
              <a:t>https://webbtelescope.org/contents/media/videos/1157-Video</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Answers to frequently asked questions: </a:t>
            </a:r>
            <a:r>
              <a:rPr lang="en-US" sz="1200" u="none" kern="1200" dirty="0">
                <a:solidFill>
                  <a:schemeClr val="tx1"/>
                </a:solidFill>
                <a:effectLst/>
                <a:latin typeface="+mn-lt"/>
                <a:ea typeface="+mn-ea"/>
                <a:cs typeface="+mn-cs"/>
                <a:hlinkClick r:id="rId11"/>
              </a:rPr>
              <a:t>https://www.jwst.nasa.gov/content/about/faqs/faq.html</a:t>
            </a:r>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Image Credit: STScI</a:t>
            </a:r>
          </a:p>
          <a:p>
            <a:r>
              <a:rPr lang="en-US" sz="1200" u="none" kern="1200" dirty="0">
                <a:solidFill>
                  <a:schemeClr val="tx1"/>
                </a:solidFill>
                <a:effectLst/>
                <a:latin typeface="+mn-lt"/>
                <a:ea typeface="+mn-ea"/>
                <a:cs typeface="+mn-cs"/>
                <a:hlinkClick r:id="rId7"/>
              </a:rPr>
              <a:t>https://webbtelescope.org/contents/media/images/4201-Image</a:t>
            </a:r>
            <a:r>
              <a:rPr lang="en-US" sz="1200" u="none"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BD95282D-E246-B147-83F5-FC2E8825650F}" type="slidenum">
              <a:rPr lang="en-US" smtClean="0"/>
              <a:t>10</a:t>
            </a:fld>
            <a:endParaRPr lang="en-US"/>
          </a:p>
        </p:txBody>
      </p:sp>
    </p:spTree>
    <p:extLst>
      <p:ext uri="{BB962C8B-B14F-4D97-AF65-F5344CB8AC3E}">
        <p14:creationId xmlns:p14="http://schemas.microsoft.com/office/powerpoint/2010/main" val="301342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 great relationship is based on excellent communication!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Space Telescope Science Institute (STScI) in Baltimore, Maryland, plays a key role in communicating with Webb—STScI hosts Webb’s Mission Operations Center, where engineers and scientists command and control the telescope.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Commands from STScI travel to the Deep Space Network, or </a:t>
            </a:r>
            <a:r>
              <a:rPr lang="en-US" sz="1200" kern="1200" dirty="0" err="1">
                <a:solidFill>
                  <a:schemeClr val="tx1"/>
                </a:solidFill>
                <a:effectLst/>
                <a:latin typeface="+mn-lt"/>
                <a:ea typeface="+mn-ea"/>
                <a:cs typeface="+mn-cs"/>
              </a:rPr>
              <a:t>DSN</a:t>
            </a:r>
            <a:r>
              <a:rPr lang="en-US" sz="1200" kern="1200" dirty="0">
                <a:solidFill>
                  <a:schemeClr val="tx1"/>
                </a:solidFill>
                <a:effectLst/>
                <a:latin typeface="+mn-lt"/>
                <a:ea typeface="+mn-ea"/>
                <a:cs typeface="+mn-cs"/>
              </a:rPr>
              <a:t>, which transmits them to Webb.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Webb’s data are returned through the Deep Space Network to STScI, where they are processed, distributed to the scientific community, and added to </a:t>
            </a:r>
            <a:r>
              <a:rPr lang="en-US" sz="1200" kern="1200" dirty="0" err="1">
                <a:solidFill>
                  <a:schemeClr val="tx1"/>
                </a:solidFill>
                <a:effectLst/>
                <a:latin typeface="+mn-lt"/>
                <a:ea typeface="+mn-ea"/>
                <a:cs typeface="+mn-cs"/>
              </a:rPr>
              <a:t>STScI’s</a:t>
            </a:r>
            <a:r>
              <a:rPr lang="en-US" sz="1200" kern="1200" dirty="0">
                <a:solidFill>
                  <a:schemeClr val="tx1"/>
                </a:solidFill>
                <a:effectLst/>
                <a:latin typeface="+mn-lt"/>
                <a:ea typeface="+mn-ea"/>
                <a:cs typeface="+mn-cs"/>
              </a:rPr>
              <a:t> publicly accessible archive.</a:t>
            </a:r>
          </a:p>
          <a:p>
            <a:r>
              <a:rPr lang="en-US" sz="1200" kern="1200" dirty="0">
                <a:solidFill>
                  <a:schemeClr val="tx1"/>
                </a:solidFill>
                <a:effectLst/>
                <a:latin typeface="+mn-lt"/>
                <a:ea typeface="+mn-ea"/>
                <a:cs typeface="+mn-cs"/>
              </a:rPr>
              <a:t>__________________________</a:t>
            </a:r>
          </a:p>
          <a:p>
            <a:r>
              <a:rPr lang="en-US" sz="1200" kern="1200" dirty="0">
                <a:solidFill>
                  <a:schemeClr val="tx1"/>
                </a:solidFill>
                <a:effectLst/>
                <a:latin typeface="+mn-lt"/>
                <a:ea typeface="+mn-ea"/>
                <a:cs typeface="+mn-cs"/>
              </a:rPr>
              <a:t> </a:t>
            </a:r>
          </a:p>
          <a:p>
            <a:r>
              <a:rPr lang="en-US" sz="1200" u="none" kern="1200" dirty="0">
                <a:solidFill>
                  <a:schemeClr val="tx1"/>
                </a:solidFill>
                <a:effectLst/>
                <a:latin typeface="+mn-lt"/>
                <a:ea typeface="+mn-ea"/>
                <a:cs typeface="+mn-cs"/>
              </a:rPr>
              <a:t>FAQ:</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How much data will Webb transmit each day?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Webb can downlink at least 57.2 gigabytes of recorded science data each day, with a maximum data rate of 28 megabits per second.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How long does data take to travel from Webb to Earth?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Traveling at the speed of light, it takes about 5 seconds for data to travel from Webb in its orbit around </a:t>
            </a:r>
            <a:r>
              <a:rPr lang="en-US" sz="1200" kern="1200" dirty="0" err="1">
                <a:solidFill>
                  <a:schemeClr val="tx1"/>
                </a:solidFill>
                <a:effectLst/>
                <a:latin typeface="+mn-lt"/>
                <a:ea typeface="+mn-ea"/>
                <a:cs typeface="+mn-cs"/>
              </a:rPr>
              <a:t>L2</a:t>
            </a:r>
            <a:r>
              <a:rPr lang="en-US" sz="1200" kern="1200" dirty="0">
                <a:solidFill>
                  <a:schemeClr val="tx1"/>
                </a:solidFill>
                <a:effectLst/>
                <a:latin typeface="+mn-lt"/>
                <a:ea typeface="+mn-ea"/>
                <a:cs typeface="+mn-cs"/>
              </a:rPr>
              <a:t> to the Earth. All communications are routed through NASA’s Deep Space Network, with three ground stations located in Canberra, Australia, Madrid, Spain, and Goldstone, California.</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Which frequencies do we use to communicate with the telescope?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S-band frequencies are used for command uplink, low-rate telemetry downlink, and ranging. Ka-band frequencies are used for high-rate downlink of science data and telemetry.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Graphic shown on slide: </a:t>
            </a:r>
            <a:r>
              <a:rPr lang="en-US" sz="1200" u="sng" kern="1200" dirty="0">
                <a:solidFill>
                  <a:schemeClr val="tx1"/>
                </a:solidFill>
                <a:effectLst/>
                <a:latin typeface="+mn-lt"/>
                <a:ea typeface="+mn-ea"/>
                <a:cs typeface="+mn-cs"/>
                <a:hlinkClick r:id="rId3"/>
              </a:rPr>
              <a:t>https://webbtelescope.org/contents/media/images/01F6850HZ2K7FY8P8A8KBC54FQ</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Details about how STScI will communicate with Webb (replace “testing” references with actual commands if you add these details to your presentation notes): </a:t>
            </a:r>
            <a:r>
              <a:rPr lang="en-US" sz="1200" u="sng" kern="1200" dirty="0">
                <a:solidFill>
                  <a:schemeClr val="tx1"/>
                </a:solidFill>
                <a:effectLst/>
                <a:latin typeface="+mn-lt"/>
                <a:ea typeface="+mn-ea"/>
                <a:cs typeface="+mn-cs"/>
                <a:hlinkClick r:id="rId4"/>
              </a:rPr>
              <a:t>https://www.stsci.edu/contents/annual-reports/2019/rehearsing-for-launch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Watch Webb’s data transmission: </a:t>
            </a:r>
            <a:r>
              <a:rPr lang="en-US" sz="1200" u="sng" kern="1200" dirty="0">
                <a:solidFill>
                  <a:schemeClr val="tx1"/>
                </a:solidFill>
                <a:effectLst/>
                <a:latin typeface="+mn-lt"/>
                <a:ea typeface="+mn-ea"/>
                <a:cs typeface="+mn-cs"/>
                <a:hlinkClick r:id="rId5"/>
              </a:rPr>
              <a:t>https://eyes.nasa.gov/dsn/dsn.html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Technical details about Webb’s communications system: </a:t>
            </a:r>
            <a:r>
              <a:rPr lang="en-US" sz="1200" u="sng" kern="1200" dirty="0">
                <a:solidFill>
                  <a:schemeClr val="tx1"/>
                </a:solidFill>
                <a:effectLst/>
                <a:latin typeface="+mn-lt"/>
                <a:ea typeface="+mn-ea"/>
                <a:cs typeface="+mn-cs"/>
                <a:hlinkClick r:id="rId6"/>
              </a:rPr>
              <a:t>https://jwst-docs.stsci.edu/jwst-observatory-hardware/jwst-spacecraft-bus/jwst-communications-subsystem</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Mikulski Archive for Space Telescopes (MAST), home to Webb’s data: </a:t>
            </a:r>
          </a:p>
          <a:p>
            <a:r>
              <a:rPr lang="en-US" sz="1200" u="sng" kern="1200" dirty="0">
                <a:solidFill>
                  <a:schemeClr val="tx1"/>
                </a:solidFill>
                <a:effectLst/>
                <a:latin typeface="+mn-lt"/>
                <a:ea typeface="+mn-ea"/>
                <a:cs typeface="+mn-cs"/>
                <a:hlinkClick r:id="rId7"/>
              </a:rPr>
              <a:t>https://archive.stsci.edu/</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 Credit: NASA, ESA, CSA, Elizabeth Wheatley (STScI) </a:t>
            </a:r>
            <a:r>
              <a:rPr lang="en-US" sz="1200" u="sng" kern="1200" dirty="0">
                <a:solidFill>
                  <a:schemeClr val="tx1"/>
                </a:solidFill>
                <a:effectLst/>
                <a:latin typeface="+mn-lt"/>
                <a:ea typeface="+mn-ea"/>
                <a:cs typeface="+mn-cs"/>
                <a:hlinkClick r:id="rId3"/>
              </a:rPr>
              <a:t>https://webbtelescope.org/contents/media/images/01F6850HZ2K7FY8P8A8KBC54FQ</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95282D-E246-B147-83F5-FC2E8825650F}" type="slidenum">
              <a:rPr lang="en-US" smtClean="0"/>
              <a:t>11</a:t>
            </a:fld>
            <a:endParaRPr lang="en-US"/>
          </a:p>
        </p:txBody>
      </p:sp>
    </p:spTree>
    <p:extLst>
      <p:ext uri="{BB962C8B-B14F-4D97-AF65-F5344CB8AC3E}">
        <p14:creationId xmlns:p14="http://schemas.microsoft.com/office/powerpoint/2010/main" val="790612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8"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19" name="jwst_20170515.jpg" descr="jwst_20170515.jpg"/>
          <p:cNvPicPr>
            <a:picLocks noChangeAspect="1"/>
          </p:cNvPicPr>
          <p:nvPr/>
        </p:nvPicPr>
        <p:blipFill>
          <a:blip r:embed="rId2"/>
          <a:stretch>
            <a:fillRect/>
          </a:stretch>
        </p:blipFill>
        <p:spPr>
          <a:xfrm>
            <a:off x="-978000" y="-1625599"/>
            <a:ext cx="24396067" cy="18272652"/>
          </a:xfrm>
          <a:prstGeom prst="rect">
            <a:avLst/>
          </a:prstGeom>
          <a:ln w="12700">
            <a:miter lim="400000"/>
          </a:ln>
        </p:spPr>
      </p:pic>
      <p:sp>
        <p:nvSpPr>
          <p:cNvPr id="20" name="Rectangle"/>
          <p:cNvSpPr/>
          <p:nvPr/>
        </p:nvSpPr>
        <p:spPr>
          <a:xfrm>
            <a:off x="-8467" y="889000"/>
            <a:ext cx="24400934" cy="13716000"/>
          </a:xfrm>
          <a:prstGeom prst="rect">
            <a:avLst/>
          </a:prstGeom>
          <a:solidFill>
            <a:srgbClr val="C49732">
              <a:alpha val="9000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21" name="Title Text"/>
          <p:cNvSpPr txBox="1">
            <a:spLocks noGrp="1"/>
          </p:cNvSpPr>
          <p:nvPr>
            <p:ph type="title"/>
          </p:nvPr>
        </p:nvSpPr>
        <p:spPr>
          <a:xfrm>
            <a:off x="524933" y="4922175"/>
            <a:ext cx="15620108" cy="2693592"/>
          </a:xfrm>
          <a:prstGeom prst="rect">
            <a:avLst/>
          </a:prstGeom>
        </p:spPr>
        <p:txBody>
          <a:bodyPr/>
          <a:lstStyle>
            <a:lvl1pPr algn="l">
              <a:defRPr>
                <a:solidFill>
                  <a:srgbClr val="FFFFFF"/>
                </a:solidFill>
              </a:defRPr>
            </a:lvl1pPr>
          </a:lstStyle>
          <a:p>
            <a:r>
              <a:rPr lang="en-US"/>
              <a:t>Click to edit Master title style</a:t>
            </a:r>
            <a:endParaRPr dirty="0"/>
          </a:p>
        </p:txBody>
      </p:sp>
      <p:sp>
        <p:nvSpPr>
          <p:cNvPr id="22" name="Body Level One…"/>
          <p:cNvSpPr txBox="1">
            <a:spLocks noGrp="1"/>
          </p:cNvSpPr>
          <p:nvPr>
            <p:ph type="body" sz="quarter" idx="1" hasCustomPrompt="1"/>
          </p:nvPr>
        </p:nvSpPr>
        <p:spPr>
          <a:prstGeom prst="rect">
            <a:avLst/>
          </a:prstGeom>
        </p:spPr>
        <p:txBody>
          <a:bodyPr/>
          <a:lstStyle>
            <a:lvl1pPr>
              <a:defRPr baseline="0">
                <a:solidFill>
                  <a:schemeClr val="accent4">
                    <a:lumOff val="22769"/>
                  </a:schemeClr>
                </a:solidFill>
              </a:defRPr>
            </a:lvl1pPr>
            <a:lvl2pPr>
              <a:defRPr>
                <a:solidFill>
                  <a:schemeClr val="accent4">
                    <a:lumOff val="22769"/>
                  </a:schemeClr>
                </a:solidFill>
              </a:defRPr>
            </a:lvl2pPr>
            <a:lvl3pPr>
              <a:defRPr>
                <a:solidFill>
                  <a:schemeClr val="accent4">
                    <a:lumOff val="22769"/>
                  </a:schemeClr>
                </a:solidFill>
              </a:defRPr>
            </a:lvl3pPr>
            <a:lvl4pPr>
              <a:defRPr>
                <a:solidFill>
                  <a:schemeClr val="accent4">
                    <a:lumOff val="22769"/>
                  </a:schemeClr>
                </a:solidFill>
              </a:defRPr>
            </a:lvl4pPr>
            <a:lvl5pPr>
              <a:defRPr>
                <a:solidFill>
                  <a:schemeClr val="accent4">
                    <a:lumOff val="22769"/>
                  </a:schemeClr>
                </a:solidFill>
              </a:defRPr>
            </a:lvl5pPr>
          </a:lstStyle>
          <a:p>
            <a:pPr lvl="0"/>
            <a:r>
              <a:rPr lang="en-US"/>
              <a:t>Your Name Here</a:t>
            </a:r>
            <a:endParaRPr dirty="0"/>
          </a:p>
        </p:txBody>
      </p:sp>
      <p:pic>
        <p:nvPicPr>
          <p:cNvPr id="23" name="master_class_workshop_logo.png" descr="master_class_workshop_logo.png"/>
          <p:cNvPicPr>
            <a:picLocks noChangeAspect="1"/>
          </p:cNvPicPr>
          <p:nvPr/>
        </p:nvPicPr>
        <p:blipFill>
          <a:blip r:embed="rId3"/>
          <a:stretch>
            <a:fillRect/>
          </a:stretch>
        </p:blipFill>
        <p:spPr>
          <a:xfrm>
            <a:off x="16879557" y="3278716"/>
            <a:ext cx="6539310" cy="6539310"/>
          </a:xfrm>
          <a:prstGeom prst="rect">
            <a:avLst/>
          </a:prstGeom>
          <a:ln w="12700">
            <a:miter lim="400000"/>
          </a:ln>
        </p:spPr>
      </p:pic>
      <p:sp>
        <p:nvSpPr>
          <p:cNvPr id="24" name="Rectangle"/>
          <p:cNvSpPr/>
          <p:nvPr/>
        </p:nvSpPr>
        <p:spPr>
          <a:xfrm>
            <a:off x="-8467" y="11309217"/>
            <a:ext cx="24400934" cy="2406783"/>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5" name="Rectangle"/>
          <p:cNvSpPr/>
          <p:nvPr/>
        </p:nvSpPr>
        <p:spPr>
          <a:xfrm>
            <a:off x="-8467" y="11855846"/>
            <a:ext cx="24400934" cy="1860154"/>
          </a:xfrm>
          <a:prstGeom prst="rect">
            <a:avLst/>
          </a:prstGeom>
          <a:solidFill>
            <a:srgbClr val="9C3742"/>
          </a:solidFill>
          <a:ln w="12700">
            <a:miter lim="400000"/>
          </a:ln>
        </p:spPr>
        <p:txBody>
          <a:bodyPr lIns="0" tIns="0" rIns="0" bIns="0" anchor="ctr"/>
          <a:lstStyle/>
          <a:p>
            <a:pPr algn="ctr">
              <a:spcBef>
                <a:spcPts val="0"/>
              </a:spcBef>
              <a:defRPr sz="3200">
                <a:solidFill>
                  <a:srgbClr val="FFFFFF"/>
                </a:solidFill>
              </a:defRPr>
            </a:pPr>
            <a:endParaRPr/>
          </a:p>
        </p:txBody>
      </p:sp>
      <p:sp>
        <p:nvSpPr>
          <p:cNvPr id="26" name="Rectangle"/>
          <p:cNvSpPr/>
          <p:nvPr/>
        </p:nvSpPr>
        <p:spPr>
          <a:xfrm>
            <a:off x="-8467" y="12128500"/>
            <a:ext cx="24400934" cy="1587500"/>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27" name="Rectangle"/>
          <p:cNvSpPr/>
          <p:nvPr/>
        </p:nvSpPr>
        <p:spPr>
          <a:xfrm>
            <a:off x="-8467" y="-4234"/>
            <a:ext cx="24400934" cy="1587501"/>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8" name="ESA JWST Master Class"/>
          <p:cNvSpPr txBox="1"/>
          <p:nvPr/>
        </p:nvSpPr>
        <p:spPr>
          <a:xfrm>
            <a:off x="535214" y="3299956"/>
            <a:ext cx="12956015"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7200">
                <a:solidFill>
                  <a:schemeClr val="accent1">
                    <a:lumOff val="-12591"/>
                  </a:schemeClr>
                </a:solidFill>
                <a:latin typeface="Avenir Heavy"/>
                <a:ea typeface="Avenir Heavy"/>
                <a:cs typeface="Avenir Heavy"/>
                <a:sym typeface="Avenir Heavy"/>
              </a:defRPr>
            </a:lvl1pPr>
          </a:lstStyle>
          <a:p>
            <a:r>
              <a:rPr lang="en-US" dirty="0"/>
              <a:t>JWST Master Class Workshop</a:t>
            </a:r>
            <a:endParaRPr dirty="0">
              <a:solidFill>
                <a:srgbClr val="323232"/>
              </a:solidFill>
            </a:endParaRPr>
          </a:p>
        </p:txBody>
      </p:sp>
      <p:sp>
        <p:nvSpPr>
          <p:cNvPr id="29" name="ESA JWST Master Class, ESAC, Madrid Spain, 3-5 February 2020"/>
          <p:cNvSpPr txBox="1">
            <a:spLocks noGrp="1"/>
          </p:cNvSpPr>
          <p:nvPr>
            <p:ph type="body" sz="quarter" idx="13" hasCustomPrompt="1"/>
          </p:nvPr>
        </p:nvSpPr>
        <p:spPr>
          <a:xfrm>
            <a:off x="493585" y="12640121"/>
            <a:ext cx="3904072" cy="564257"/>
          </a:xfrm>
          <a:prstGeom prst="rect">
            <a:avLst/>
          </a:prstGeom>
        </p:spPr>
        <p:txBody>
          <a:bodyPr wrap="none" anchor="ctr">
            <a:spAutoFit/>
          </a:bodyPr>
          <a:lstStyle>
            <a:lvl1pPr>
              <a:defRPr sz="3000" baseline="0">
                <a:solidFill>
                  <a:schemeClr val="accent4">
                    <a:lumOff val="22769"/>
                  </a:schemeClr>
                </a:solidFill>
              </a:defRPr>
            </a:lvl1pPr>
          </a:lstStyle>
          <a:p>
            <a:pPr lvl="0"/>
            <a:r>
              <a:rPr lang="en-US" dirty="0"/>
              <a:t>Your Workshop Here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C132-758B-254D-88DC-C2A3DA4CCB6C}"/>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423733-A795-624D-898B-4918B8A2F77C}"/>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58FEA1-5D94-7F41-8959-B546857B19A6}"/>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59EF33-7766-3B48-B439-83E2B795759E}"/>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9B76867C-6D17-7C47-8C01-B6DFEAA26A7E}"/>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4C63B4-797E-8D46-A532-E15FD8F4A7C8}"/>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8" name="Footer Placeholder 7">
            <a:extLst>
              <a:ext uri="{FF2B5EF4-FFF2-40B4-BE49-F238E27FC236}">
                <a16:creationId xmlns:a16="http://schemas.microsoft.com/office/drawing/2014/main" id="{6DD5D517-2FEE-E247-B29E-F24A0C4383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2A7463-EC7C-CD45-B049-3D9AC862BBAA}"/>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2928868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D753C-534A-964C-936B-750B962FAC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FA02B-188E-DE43-802C-CFCD3B6EF389}"/>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4" name="Footer Placeholder 3">
            <a:extLst>
              <a:ext uri="{FF2B5EF4-FFF2-40B4-BE49-F238E27FC236}">
                <a16:creationId xmlns:a16="http://schemas.microsoft.com/office/drawing/2014/main" id="{E2742553-467A-CE46-B9A1-BE7F1720A9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D5ED9-DF56-2546-B0E9-F7EF80522D9D}"/>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3057961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47CEE-ECD3-B14F-A75A-76F763EFCA33}"/>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3" name="Footer Placeholder 2">
            <a:extLst>
              <a:ext uri="{FF2B5EF4-FFF2-40B4-BE49-F238E27FC236}">
                <a16:creationId xmlns:a16="http://schemas.microsoft.com/office/drawing/2014/main" id="{4D5038B1-2C6C-4241-93EF-864C4C04E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FE9B3F-CC3F-4C40-92E9-3118CC7E7EC4}"/>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4060002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0167B-25B0-FC42-8E89-54A568CD9763}"/>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7C2AB888-0F87-4D4C-8D6B-0EC208B56C5A}"/>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E76C71-4C48-5D40-85C3-A7652B04150E}"/>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E3A2C308-6951-064E-9137-3C1D6728E614}"/>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6" name="Footer Placeholder 5">
            <a:extLst>
              <a:ext uri="{FF2B5EF4-FFF2-40B4-BE49-F238E27FC236}">
                <a16:creationId xmlns:a16="http://schemas.microsoft.com/office/drawing/2014/main" id="{1AFEB5B5-052B-5C40-B45E-9C01DCA80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584163-518C-5442-A4B0-5B3B91CA9B68}"/>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1205903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1C10-6B39-9342-9384-7154B6A355B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CE8C7C3B-922E-E94D-8D6A-10E59B1A1968}"/>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5AC3DD16-312B-CE44-8AF0-70220FD898AC}"/>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6BE60AB1-5B49-D04E-B94B-B14DA3260378}"/>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6" name="Footer Placeholder 5">
            <a:extLst>
              <a:ext uri="{FF2B5EF4-FFF2-40B4-BE49-F238E27FC236}">
                <a16:creationId xmlns:a16="http://schemas.microsoft.com/office/drawing/2014/main" id="{05307721-2798-7543-BB2E-4D115AEACB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B9943C-79F1-4C4B-BC05-5620C59FACDA}"/>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2792436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8840-1BB2-364E-A96B-69CBDD1692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57DF6B-17EB-074E-9598-CB5FEE1656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A325E-795D-E741-A51A-EA5E1BEDE98A}"/>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5" name="Footer Placeholder 4">
            <a:extLst>
              <a:ext uri="{FF2B5EF4-FFF2-40B4-BE49-F238E27FC236}">
                <a16:creationId xmlns:a16="http://schemas.microsoft.com/office/drawing/2014/main" id="{B381F2F4-AEC0-B94A-8378-AD8E8FB3E9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63845-3275-AC40-AD4B-EDBA5951EFA1}"/>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78551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0E4830-D05A-2F43-98E2-5D18AD337D30}"/>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85DAE-1776-E140-A7CB-A35BD933C104}"/>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742B2-961A-6E41-9657-00F0C93EE1B6}"/>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5" name="Footer Placeholder 4">
            <a:extLst>
              <a:ext uri="{FF2B5EF4-FFF2-40B4-BE49-F238E27FC236}">
                <a16:creationId xmlns:a16="http://schemas.microsoft.com/office/drawing/2014/main" id="{4323A498-DC19-1146-A5D9-FF83F443E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FCFAB-EED7-EE46-AA55-110091F94DB6}"/>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320459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ubtitle">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rPr lang="en-US"/>
              <a:t>Click to edit Master title style</a:t>
            </a:r>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5" name="master_class_workshop_logo.png" descr="master_class_workshop_logo.png"/>
          <p:cNvPicPr>
            <a:picLocks noChangeAspect="1"/>
          </p:cNvPicPr>
          <p:nvPr/>
        </p:nvPicPr>
        <p:blipFill>
          <a:blip r:embed="rId2"/>
          <a:stretch>
            <a:fillRect/>
          </a:stretch>
        </p:blipFill>
        <p:spPr>
          <a:xfrm>
            <a:off x="21042031" y="256116"/>
            <a:ext cx="2910236" cy="2910236"/>
          </a:xfrm>
          <a:prstGeom prst="rect">
            <a:avLst/>
          </a:prstGeom>
          <a:ln w="12700">
            <a:miter lim="400000"/>
          </a:ln>
        </p:spPr>
      </p:pic>
      <p:grpSp>
        <p:nvGrpSpPr>
          <p:cNvPr id="51" name="Group"/>
          <p:cNvGrpSpPr/>
          <p:nvPr/>
        </p:nvGrpSpPr>
        <p:grpSpPr>
          <a:xfrm>
            <a:off x="-8467" y="-4234"/>
            <a:ext cx="773775" cy="13720235"/>
            <a:chOff x="0" y="0"/>
            <a:chExt cx="773774" cy="13720233"/>
          </a:xfrm>
        </p:grpSpPr>
        <p:sp>
          <p:nvSpPr>
            <p:cNvPr id="46" name="Rectangle"/>
            <p:cNvSpPr/>
            <p:nvPr/>
          </p:nvSpPr>
          <p:spPr>
            <a:xfrm>
              <a:off x="0" y="4233"/>
              <a:ext cx="773775" cy="13716001"/>
            </a:xfrm>
            <a:prstGeom prst="rect">
              <a:avLst/>
            </a:prstGeom>
            <a:solidFill>
              <a:srgbClr val="C4973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7" name="Rectangle"/>
            <p:cNvSpPr/>
            <p:nvPr/>
          </p:nvSpPr>
          <p:spPr>
            <a:xfrm>
              <a:off x="-1" y="11313451"/>
              <a:ext cx="773776" cy="2406783"/>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8" name="Rectangle"/>
            <p:cNvSpPr/>
            <p:nvPr/>
          </p:nvSpPr>
          <p:spPr>
            <a:xfrm>
              <a:off x="0" y="11860080"/>
              <a:ext cx="773775" cy="1860154"/>
            </a:xfrm>
            <a:prstGeom prst="rect">
              <a:avLst/>
            </a:prstGeom>
            <a:solidFill>
              <a:srgbClr val="9C374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9" name="Rectangle"/>
            <p:cNvSpPr/>
            <p:nvPr/>
          </p:nvSpPr>
          <p:spPr>
            <a:xfrm>
              <a:off x="0" y="12132733"/>
              <a:ext cx="773775" cy="1587501"/>
            </a:xfrm>
            <a:prstGeom prst="rect">
              <a:avLst/>
            </a:prstGeom>
            <a:solidFill>
              <a:srgbClr val="333333"/>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50" name="Rectangle"/>
            <p:cNvSpPr/>
            <p:nvPr/>
          </p:nvSpPr>
          <p:spPr>
            <a:xfrm>
              <a:off x="0" y="0"/>
              <a:ext cx="773775" cy="1587501"/>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52" name="ESA JWST Master Class, ESAC, Madrid Spain, 3-5 February 2020"/>
          <p:cNvSpPr txBox="1"/>
          <p:nvPr/>
        </p:nvSpPr>
        <p:spPr>
          <a:xfrm>
            <a:off x="1248833" y="12868721"/>
            <a:ext cx="7639912" cy="5642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3000">
                <a:solidFill>
                  <a:schemeClr val="accent4"/>
                </a:solidFill>
                <a:latin typeface="Avenir Heavy"/>
                <a:ea typeface="Avenir Heavy"/>
                <a:cs typeface="Avenir Heavy"/>
                <a:sym typeface="Avenir Heavy"/>
              </a:defRPr>
            </a:lvl1pPr>
          </a:lstStyle>
          <a:p>
            <a:pPr algn="l"/>
            <a:r>
              <a:rPr lang="en-US" dirty="0"/>
              <a:t>JWST MASTER CLASS MELBOURNE 2022</a:t>
            </a:r>
            <a:endParaRPr dirty="0"/>
          </a:p>
        </p:txBody>
      </p:sp>
      <p:sp>
        <p:nvSpPr>
          <p:cNvPr id="53" name="Slide Number"/>
          <p:cNvSpPr txBox="1">
            <a:spLocks noGrp="1"/>
          </p:cNvSpPr>
          <p:nvPr>
            <p:ph type="sldNum" sz="quarter" idx="2"/>
          </p:nvPr>
        </p:nvSpPr>
        <p:spPr>
          <a:xfrm>
            <a:off x="23231348" y="12839700"/>
            <a:ext cx="565405" cy="622300"/>
          </a:xfrm>
          <a:prstGeom prst="rect">
            <a:avLst/>
          </a:prstGeom>
        </p:spPr>
        <p:txBody>
          <a:bodyPr/>
          <a:lstStyle>
            <a:lvl1pPr>
              <a:defRPr sz="3000">
                <a:solidFill>
                  <a:schemeClr val="accent4"/>
                </a:solidFill>
                <a:latin typeface="Avenir Heavy"/>
                <a:ea typeface="Avenir Heavy"/>
                <a:cs typeface="Avenir Heavy"/>
                <a:sym typeface="Avenir Heavy"/>
              </a:defRPr>
            </a:lvl1pPr>
          </a:lstStyle>
          <a:p>
            <a:fld id="{86CB4B4D-7CA3-9044-876B-883B54F8677D}" type="slidenum">
              <a:rPr lang="uk-UA" smtClean="0"/>
              <a:t>‹#›</a:t>
            </a:fld>
            <a:endParaRPr lang="uk-UA"/>
          </a:p>
        </p:txBody>
      </p:sp>
      <p:sp>
        <p:nvSpPr>
          <p:cNvPr id="54" name="Body Level One…"/>
          <p:cNvSpPr txBox="1">
            <a:spLocks noGrp="1"/>
          </p:cNvSpPr>
          <p:nvPr>
            <p:ph type="body" idx="1"/>
          </p:nvPr>
        </p:nvSpPr>
        <p:spPr>
          <a:xfrm>
            <a:off x="1248833" y="1964266"/>
            <a:ext cx="19309673" cy="9296401"/>
          </a:xfrm>
          <a:prstGeom prst="rect">
            <a:avLst/>
          </a:prstGeom>
        </p:spPr>
        <p:txBody>
          <a:bodyPr/>
          <a:lstStyle>
            <a:lvl1pPr marL="63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1pPr>
            <a:lvl2pPr marL="1270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2pPr>
            <a:lvl3pPr marL="190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3pPr>
            <a:lvl4pPr marL="2540000" indent="-635000">
              <a:spcBef>
                <a:spcPts val="1000"/>
              </a:spcBef>
              <a:buClr>
                <a:schemeClr val="accent1">
                  <a:lumOff val="-12591"/>
                </a:schemeClr>
              </a:buClr>
              <a:buSzPct val="74000"/>
              <a:buChar char="★"/>
              <a:defRPr sz="4800">
                <a:solidFill>
                  <a:schemeClr val="accent4">
                    <a:hueOff val="-3600000"/>
                    <a:lumOff val="-20194"/>
                  </a:schemeClr>
                </a:solidFill>
                <a:latin typeface="+mn-lt"/>
                <a:ea typeface="+mn-ea"/>
                <a:cs typeface="+mn-cs"/>
                <a:sym typeface="Avenir Book"/>
              </a:defRPr>
            </a:lvl4pPr>
            <a:lvl5pPr marL="3175000" indent="-635000">
              <a:spcBef>
                <a:spcPts val="1000"/>
              </a:spcBef>
              <a:buClr>
                <a:schemeClr val="accent1">
                  <a:lumOff val="-12591"/>
                </a:schemeClr>
              </a:buClr>
              <a:buSzPct val="93000"/>
              <a:buChar char="❖"/>
              <a:defRPr sz="4800">
                <a:solidFill>
                  <a:schemeClr val="accent4">
                    <a:hueOff val="-3600000"/>
                    <a:lumOff val="-20194"/>
                  </a:schemeClr>
                </a:solidFill>
                <a:latin typeface="+mn-lt"/>
                <a:ea typeface="+mn-ea"/>
                <a:cs typeface="+mn-cs"/>
                <a:sym typeface="Avenir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5" name="Title Text"/>
          <p:cNvSpPr txBox="1">
            <a:spLocks noGrp="1"/>
          </p:cNvSpPr>
          <p:nvPr>
            <p:ph type="title"/>
          </p:nvPr>
        </p:nvSpPr>
        <p:spPr>
          <a:xfrm>
            <a:off x="1248833" y="169333"/>
            <a:ext cx="19309673" cy="1587038"/>
          </a:xfrm>
          <a:prstGeom prst="rect">
            <a:avLst/>
          </a:prstGeom>
        </p:spPr>
        <p:txBody>
          <a:bodyPr/>
          <a:lstStyle>
            <a:lvl1pPr algn="l">
              <a:defRPr sz="8400">
                <a:solidFill>
                  <a:schemeClr val="accent1">
                    <a:lumOff val="-12591"/>
                  </a:schemeClr>
                </a:solidFill>
                <a:latin typeface="+mn-lt"/>
                <a:ea typeface="+mn-ea"/>
                <a:cs typeface="+mn-cs"/>
                <a:sym typeface="Avenir Book"/>
              </a:defRPr>
            </a:lvl1pPr>
          </a:lstStyle>
          <a:p>
            <a:r>
              <a:rPr lang="en-US"/>
              <a:t>Click to edit Master title style</a:t>
            </a: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JWST Content Slide">
    <p:spTree>
      <p:nvGrpSpPr>
        <p:cNvPr id="1" name=""/>
        <p:cNvGrpSpPr/>
        <p:nvPr/>
      </p:nvGrpSpPr>
      <p:grpSpPr>
        <a:xfrm>
          <a:off x="0" y="0"/>
          <a:ext cx="0" cy="0"/>
          <a:chOff x="0" y="0"/>
          <a:chExt cx="0" cy="0"/>
        </a:xfrm>
      </p:grpSpPr>
      <p:cxnSp>
        <p:nvCxnSpPr>
          <p:cNvPr id="9" name="Straight Connector 8"/>
          <p:cNvCxnSpPr/>
          <p:nvPr/>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2304288" y="1170433"/>
            <a:ext cx="20897088" cy="1250946"/>
          </a:xfrm>
          <a:prstGeom prst="rect">
            <a:avLst/>
          </a:prstGeom>
        </p:spPr>
        <p:txBody>
          <a:bodyPr>
            <a:normAutofit/>
          </a:bodyPr>
          <a:lstStyle>
            <a:lvl1pPr marL="0" algn="l" defTabSz="1828800" rtl="0" eaLnBrk="1" latinLnBrk="0" hangingPunct="1">
              <a:lnSpc>
                <a:spcPct val="90000"/>
              </a:lnSpc>
              <a:spcBef>
                <a:spcPct val="0"/>
              </a:spcBef>
              <a:buNone/>
              <a:defRPr lang="en-US" sz="4800" kern="1200" spc="300" dirty="0">
                <a:solidFill>
                  <a:srgbClr val="002060"/>
                </a:solidFill>
                <a:latin typeface="Franklin Gothic Medium" panose="020B0603020102020204" pitchFamily="34" charset="0"/>
                <a:ea typeface="+mj-ea"/>
                <a:cs typeface="+mj-cs"/>
              </a:defRPr>
            </a:lvl1pPr>
          </a:lstStyle>
          <a:p>
            <a:r>
              <a:rPr lang="en-US"/>
              <a:t>Click to edit Master title style</a:t>
            </a:r>
            <a:endParaRPr lang="en-US" dirty="0"/>
          </a:p>
        </p:txBody>
      </p:sp>
      <p:pic>
        <p:nvPicPr>
          <p:cNvPr id="21" name="Content Placeholder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sp>
        <p:nvSpPr>
          <p:cNvPr id="10" name="Content Placeholder 4"/>
          <p:cNvSpPr>
            <a:spLocks noGrp="1"/>
          </p:cNvSpPr>
          <p:nvPr>
            <p:ph sz="quarter" idx="10"/>
          </p:nvPr>
        </p:nvSpPr>
        <p:spPr>
          <a:xfrm>
            <a:off x="2011679" y="2809274"/>
            <a:ext cx="21191222" cy="9938352"/>
          </a:xfrm>
          <a:prstGeom prst="rect">
            <a:avLst/>
          </a:prstGeom>
        </p:spPr>
        <p:txBody>
          <a:bodyPr/>
          <a:lstStyle>
            <a:lvl1pPr marL="0" indent="0">
              <a:buFontTx/>
              <a:buNone/>
              <a:tabLst>
                <a:tab pos="450850" algn="l"/>
              </a:tabLst>
              <a:defRPr sz="4800">
                <a:solidFill>
                  <a:srgbClr val="002061"/>
                </a:solidFill>
                <a:latin typeface="+mj-lt"/>
              </a:defRPr>
            </a:lvl1pPr>
            <a:lvl2pPr marL="1371600" indent="-457200">
              <a:buFont typeface="Arial" charset="0"/>
              <a:buChar char="•"/>
              <a:defRPr sz="4000">
                <a:solidFill>
                  <a:srgbClr val="002061"/>
                </a:solidFill>
                <a:latin typeface="+mj-lt"/>
              </a:defRPr>
            </a:lvl2pPr>
            <a:lvl3pPr marL="2286000" indent="-457200">
              <a:buFont typeface="LucidaGrande" charset="0"/>
              <a:buChar char="-"/>
              <a:defRPr sz="3600">
                <a:solidFill>
                  <a:srgbClr val="002061"/>
                </a:solidFill>
                <a:latin typeface="+mj-lt"/>
              </a:defRPr>
            </a:lvl3pPr>
            <a:lvl4pPr marL="3200400" indent="-457200">
              <a:buSzPct val="90000"/>
              <a:buFont typeface="LucidaGrande" charset="0"/>
              <a:buChar char="▸"/>
              <a:defRPr sz="3200">
                <a:solidFill>
                  <a:srgbClr val="002061"/>
                </a:solidFill>
                <a:latin typeface="+mj-lt"/>
              </a:defRPr>
            </a:lvl4pPr>
            <a:lvl5pPr marL="4114800" indent="-457200">
              <a:buSzPct val="80000"/>
              <a:buFont typeface="LucidaGrande" charset="0"/>
              <a:buChar char="◆"/>
              <a:defRPr sz="3200">
                <a:solidFill>
                  <a:srgbClr val="00206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spTree>
    <p:extLst>
      <p:ext uri="{BB962C8B-B14F-4D97-AF65-F5344CB8AC3E}">
        <p14:creationId xmlns:p14="http://schemas.microsoft.com/office/powerpoint/2010/main" val="16214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7A3B-F5F8-FF41-8222-A3F690E5D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99B3E-B8B0-764C-8D7A-29B77D3021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434A0-7092-0441-8F81-77894F8A5F4D}"/>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5" name="Footer Placeholder 4">
            <a:extLst>
              <a:ext uri="{FF2B5EF4-FFF2-40B4-BE49-F238E27FC236}">
                <a16:creationId xmlns:a16="http://schemas.microsoft.com/office/drawing/2014/main" id="{0F1545E1-3BCA-4342-9424-171F4E116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1400-B30E-8F43-93C7-C094B314D04C}"/>
              </a:ext>
            </a:extLst>
          </p:cNvPr>
          <p:cNvSpPr>
            <a:spLocks noGrp="1"/>
          </p:cNvSpPr>
          <p:nvPr>
            <p:ph type="sldNum" sz="quarter" idx="12"/>
          </p:nvPr>
        </p:nvSpPr>
        <p:spPr>
          <a:xfrm>
            <a:off x="11968443" y="13081000"/>
            <a:ext cx="434413" cy="471924"/>
          </a:xfrm>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278100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2042-D69F-6A44-BE8C-AA4910EF06BF}"/>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316DD40B-6B85-3F4B-8B9F-6057B6E492C5}"/>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D8C54AF5-42C3-B146-BA95-353ACD1A1608}"/>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5" name="Footer Placeholder 4">
            <a:extLst>
              <a:ext uri="{FF2B5EF4-FFF2-40B4-BE49-F238E27FC236}">
                <a16:creationId xmlns:a16="http://schemas.microsoft.com/office/drawing/2014/main" id="{D16C8B51-2E4D-0742-B9A4-0E1CDBBBB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3E9A3-2671-7347-8C65-B84B707197B4}"/>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267372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7A3B-F5F8-FF41-8222-A3F690E5D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99B3E-B8B0-764C-8D7A-29B77D3021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434A0-7092-0441-8F81-77894F8A5F4D}"/>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5" name="Footer Placeholder 4">
            <a:extLst>
              <a:ext uri="{FF2B5EF4-FFF2-40B4-BE49-F238E27FC236}">
                <a16:creationId xmlns:a16="http://schemas.microsoft.com/office/drawing/2014/main" id="{0F1545E1-3BCA-4342-9424-171F4E116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1400-B30E-8F43-93C7-C094B314D04C}"/>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262137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D8B6-4CE5-1242-A50D-3150677B0759}"/>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A43E5FE8-62E6-5248-A5E5-F7BE6C431A01}"/>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CACF8-E056-4E42-80DE-B35A57A414F2}"/>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5" name="Footer Placeholder 4">
            <a:extLst>
              <a:ext uri="{FF2B5EF4-FFF2-40B4-BE49-F238E27FC236}">
                <a16:creationId xmlns:a16="http://schemas.microsoft.com/office/drawing/2014/main" id="{980FFEB2-A28D-0E4B-A2BE-D5ABFF1C1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04460A-812E-204E-B02D-617D01AC623E}"/>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7926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E1B5-ECA9-5C48-8B8A-6DC21C756F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BF097-6522-A64D-B699-13B23A114662}"/>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3BA8D6-49A3-D044-82D2-A9040DB03882}"/>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C5E6D-CC54-7F43-905E-CA6DB293324D}"/>
              </a:ext>
            </a:extLst>
          </p:cNvPr>
          <p:cNvSpPr>
            <a:spLocks noGrp="1"/>
          </p:cNvSpPr>
          <p:nvPr>
            <p:ph type="dt" sz="half" idx="10"/>
          </p:nvPr>
        </p:nvSpPr>
        <p:spPr/>
        <p:txBody>
          <a:bodyPr/>
          <a:lstStyle/>
          <a:p>
            <a:fld id="{235BB355-C020-FC4F-973E-2DB220AF063F}" type="datetimeFigureOut">
              <a:rPr lang="en-US" smtClean="0"/>
              <a:t>11/29/2022</a:t>
            </a:fld>
            <a:endParaRPr lang="en-US"/>
          </a:p>
        </p:txBody>
      </p:sp>
      <p:sp>
        <p:nvSpPr>
          <p:cNvPr id="6" name="Footer Placeholder 5">
            <a:extLst>
              <a:ext uri="{FF2B5EF4-FFF2-40B4-BE49-F238E27FC236}">
                <a16:creationId xmlns:a16="http://schemas.microsoft.com/office/drawing/2014/main" id="{5582EC6E-075A-0349-9BC5-24C1ADA18A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268C60-6E45-454C-912A-047B2E367C60}"/>
              </a:ext>
            </a:extLst>
          </p:cNvPr>
          <p:cNvSpPr>
            <a:spLocks noGrp="1"/>
          </p:cNvSpPr>
          <p:nvPr>
            <p:ph type="sldNum" sz="quarter" idx="12"/>
          </p:nvPr>
        </p:nvSpPr>
        <p:spPr/>
        <p:txBody>
          <a:bodyPr/>
          <a:lstStyle/>
          <a:p>
            <a:fld id="{7311FEEA-4058-B64A-8DD9-3D674CCF49B0}" type="slidenum">
              <a:rPr lang="en-US" smtClean="0"/>
              <a:t>‹#›</a:t>
            </a:fld>
            <a:endParaRPr lang="en-US"/>
          </a:p>
        </p:txBody>
      </p:sp>
    </p:spTree>
    <p:extLst>
      <p:ext uri="{BB962C8B-B14F-4D97-AF65-F5344CB8AC3E}">
        <p14:creationId xmlns:p14="http://schemas.microsoft.com/office/powerpoint/2010/main" val="8612151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3" name="jwst_20170515.jpg" descr="jwst_20170515.jpg"/>
          <p:cNvPicPr>
            <a:picLocks noChangeAspect="1"/>
          </p:cNvPicPr>
          <p:nvPr/>
        </p:nvPicPr>
        <p:blipFill>
          <a:blip r:embed="rId7"/>
          <a:stretch>
            <a:fillRect/>
          </a:stretch>
        </p:blipFill>
        <p:spPr>
          <a:xfrm>
            <a:off x="-978000" y="-1625599"/>
            <a:ext cx="24396067" cy="18272652"/>
          </a:xfrm>
          <a:prstGeom prst="rect">
            <a:avLst/>
          </a:prstGeom>
          <a:ln w="12700">
            <a:miter lim="400000"/>
          </a:ln>
        </p:spPr>
      </p:pic>
      <p:sp>
        <p:nvSpPr>
          <p:cNvPr id="4" name="Rectangle"/>
          <p:cNvSpPr/>
          <p:nvPr/>
        </p:nvSpPr>
        <p:spPr>
          <a:xfrm>
            <a:off x="-1224" y="652726"/>
            <a:ext cx="24386448" cy="13716001"/>
          </a:xfrm>
          <a:prstGeom prst="rect">
            <a:avLst/>
          </a:prstGeom>
          <a:solidFill>
            <a:srgbClr val="333333">
              <a:alpha val="8345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5" name="Title Text"/>
          <p:cNvSpPr txBox="1">
            <a:spLocks noGrp="1"/>
          </p:cNvSpPr>
          <p:nvPr>
            <p:ph type="title"/>
          </p:nvPr>
        </p:nvSpPr>
        <p:spPr>
          <a:xfrm>
            <a:off x="1778000" y="4888309"/>
            <a:ext cx="20828000" cy="26935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6" name="Rectangle"/>
          <p:cNvSpPr/>
          <p:nvPr/>
        </p:nvSpPr>
        <p:spPr>
          <a:xfrm>
            <a:off x="-8467" y="11309217"/>
            <a:ext cx="24400934" cy="2406783"/>
          </a:xfrm>
          <a:prstGeom prst="rect">
            <a:avLst/>
          </a:prstGeom>
          <a:solidFill>
            <a:srgbClr val="9B3641"/>
          </a:solidFill>
          <a:ln w="12700">
            <a:miter lim="400000"/>
          </a:ln>
        </p:spPr>
        <p:txBody>
          <a:bodyPr lIns="0" tIns="0" rIns="0" bIns="0" anchor="ctr"/>
          <a:lstStyle/>
          <a:p>
            <a:pPr algn="ctr">
              <a:spcBef>
                <a:spcPts val="0"/>
              </a:spcBef>
              <a:defRPr sz="3200">
                <a:solidFill>
                  <a:srgbClr val="FFFFFF"/>
                </a:solidFill>
              </a:defRPr>
            </a:pPr>
            <a:endParaRPr/>
          </a:p>
        </p:txBody>
      </p:sp>
      <p:sp>
        <p:nvSpPr>
          <p:cNvPr id="7" name="Rectangle"/>
          <p:cNvSpPr/>
          <p:nvPr/>
        </p:nvSpPr>
        <p:spPr>
          <a:xfrm>
            <a:off x="-8467" y="11855846"/>
            <a:ext cx="24400934" cy="1860154"/>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8" name="Rectangle"/>
          <p:cNvSpPr/>
          <p:nvPr/>
        </p:nvSpPr>
        <p:spPr>
          <a:xfrm>
            <a:off x="-8467" y="12128500"/>
            <a:ext cx="24400934" cy="1587500"/>
          </a:xfrm>
          <a:prstGeom prst="rect">
            <a:avLst/>
          </a:prstGeom>
          <a:solidFill>
            <a:schemeClr val="accent2">
              <a:lumOff val="1063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9" name="Rectangle"/>
          <p:cNvSpPr/>
          <p:nvPr/>
        </p:nvSpPr>
        <p:spPr>
          <a:xfrm>
            <a:off x="-8467" y="-4234"/>
            <a:ext cx="24400934" cy="1587501"/>
          </a:xfrm>
          <a:prstGeom prst="rect">
            <a:avLst/>
          </a:prstGeom>
          <a:solidFill>
            <a:schemeClr val="accent2"/>
          </a:solidFill>
          <a:ln w="12700">
            <a:miter lim="400000"/>
          </a:ln>
        </p:spPr>
        <p:txBody>
          <a:bodyPr lIns="0" tIns="0" rIns="0" bIns="0" anchor="ctr"/>
          <a:lstStyle/>
          <a:p>
            <a:pPr algn="ctr">
              <a:spcBef>
                <a:spcPts val="0"/>
              </a:spcBef>
              <a:defRPr sz="3200">
                <a:solidFill>
                  <a:srgbClr val="FFFFFF"/>
                </a:solidFill>
              </a:defRPr>
            </a:pPr>
            <a:endParaRPr/>
          </a:p>
        </p:txBody>
      </p:sp>
      <p:sp>
        <p:nvSpPr>
          <p:cNvPr id="10" name="Body Level One…"/>
          <p:cNvSpPr txBox="1">
            <a:spLocks noGrp="1"/>
          </p:cNvSpPr>
          <p:nvPr>
            <p:ph type="body" idx="1"/>
          </p:nvPr>
        </p:nvSpPr>
        <p:spPr>
          <a:xfrm>
            <a:off x="524933" y="7959592"/>
            <a:ext cx="20636013" cy="28101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5">
                    <a:hueOff val="-8881752"/>
                    <a:lumOff val="-12984"/>
                  </a:schemeClr>
                </a:solidFill>
                <a:latin typeface="Helvetica Neue Light"/>
                <a:ea typeface="Helvetica Neue Light"/>
                <a:cs typeface="Helvetica Neue Light"/>
                <a:sym typeface="Helvetica Neue Light"/>
              </a:defRPr>
            </a:lvl1pPr>
          </a:lstStyle>
          <a:p>
            <a:fld id="{86CB4B4D-7CA3-9044-876B-883B54F8677D}"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ransition spd="med"/>
  <p:txStyles>
    <p:titleStyle>
      <a:lvl1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9pPr>
    </p:titleStyle>
    <p:bodyStyle>
      <a:lvl1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A03A3-8D89-0444-9748-8B3532EDB190}"/>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588409-36DB-3245-8602-279CE8A7DCD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D899B-928D-614F-800F-02FAE007B934}"/>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235BB355-C020-FC4F-973E-2DB220AF063F}" type="datetimeFigureOut">
              <a:rPr lang="en-US" smtClean="0"/>
              <a:t>11/29/2022</a:t>
            </a:fld>
            <a:endParaRPr lang="en-US"/>
          </a:p>
        </p:txBody>
      </p:sp>
      <p:sp>
        <p:nvSpPr>
          <p:cNvPr id="5" name="Footer Placeholder 4">
            <a:extLst>
              <a:ext uri="{FF2B5EF4-FFF2-40B4-BE49-F238E27FC236}">
                <a16:creationId xmlns:a16="http://schemas.microsoft.com/office/drawing/2014/main" id="{82709A4C-4EB1-4B49-8B7A-4FE20671BA6E}"/>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2AD5D4-8CE3-1549-B47F-F06056BA1A89}"/>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7311FEEA-4058-B64A-8DD9-3D674CCF49B0}" type="slidenum">
              <a:rPr lang="en-US" smtClean="0"/>
              <a:t>‹#›</a:t>
            </a:fld>
            <a:endParaRPr lang="en-US"/>
          </a:p>
        </p:txBody>
      </p:sp>
    </p:spTree>
    <p:extLst>
      <p:ext uri="{BB962C8B-B14F-4D97-AF65-F5344CB8AC3E}">
        <p14:creationId xmlns:p14="http://schemas.microsoft.com/office/powerpoint/2010/main" val="537050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txBox="1">
            <a:spLocks noGrp="1"/>
          </p:cNvSpPr>
          <p:nvPr>
            <p:ph type="title"/>
          </p:nvPr>
        </p:nvSpPr>
        <p:spPr>
          <a:prstGeom prst="rect">
            <a:avLst/>
          </a:prstGeom>
        </p:spPr>
        <p:txBody>
          <a:bodyPr/>
          <a:lstStyle/>
          <a:p>
            <a:r>
              <a:rPr lang="en-US" dirty="0"/>
              <a:t>JWST mission status</a:t>
            </a:r>
            <a:endParaRPr dirty="0"/>
          </a:p>
        </p:txBody>
      </p:sp>
      <p:sp>
        <p:nvSpPr>
          <p:cNvPr id="3" name="Text Placeholder 2"/>
          <p:cNvSpPr>
            <a:spLocks noGrp="1"/>
          </p:cNvSpPr>
          <p:nvPr>
            <p:ph type="body" sz="quarter" idx="1"/>
          </p:nvPr>
        </p:nvSpPr>
        <p:spPr/>
        <p:txBody>
          <a:bodyPr>
            <a:normAutofit/>
          </a:bodyPr>
          <a:lstStyle/>
          <a:p>
            <a:r>
              <a:rPr lang="en-US" sz="3600" dirty="0"/>
              <a:t>Colin Jacobs</a:t>
            </a:r>
          </a:p>
        </p:txBody>
      </p:sp>
      <p:sp>
        <p:nvSpPr>
          <p:cNvPr id="4" name="Text Placeholder 3"/>
          <p:cNvSpPr>
            <a:spLocks noGrp="1"/>
          </p:cNvSpPr>
          <p:nvPr>
            <p:ph type="body" sz="quarter" idx="13"/>
          </p:nvPr>
        </p:nvSpPr>
        <p:spPr>
          <a:xfrm>
            <a:off x="493585" y="12640121"/>
            <a:ext cx="7639912" cy="564257"/>
          </a:xfrm>
        </p:spPr>
        <p:txBody>
          <a:bodyPr/>
          <a:lstStyle/>
          <a:p>
            <a:r>
              <a:rPr lang="en-US" dirty="0"/>
              <a:t>JWST MASTER CLASS MELBOURNE 2022</a:t>
            </a:r>
          </a:p>
        </p:txBody>
      </p:sp>
    </p:spTree>
    <p:extLst>
      <p:ext uri="{BB962C8B-B14F-4D97-AF65-F5344CB8AC3E}">
        <p14:creationId xmlns:p14="http://schemas.microsoft.com/office/powerpoint/2010/main" val="115045012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Sun at bottom left, Earth and the Moon with an orbit line at center, Webb’s orbit line and telescope body illustration in the upper right, at L2.">
            <a:extLst>
              <a:ext uri="{FF2B5EF4-FFF2-40B4-BE49-F238E27FC236}">
                <a16:creationId xmlns:a16="http://schemas.microsoft.com/office/drawing/2014/main" id="{9D83B6ED-F079-C86B-FF53-69387F6309E9}"/>
              </a:ext>
            </a:extLst>
          </p:cNvPr>
          <p:cNvPicPr>
            <a:picLocks noChangeAspect="1"/>
          </p:cNvPicPr>
          <p:nvPr/>
        </p:nvPicPr>
        <p:blipFill>
          <a:blip r:embed="rId3"/>
          <a:stretch>
            <a:fillRect/>
          </a:stretch>
        </p:blipFill>
        <p:spPr>
          <a:xfrm>
            <a:off x="0" y="-1"/>
            <a:ext cx="24431008" cy="13881254"/>
          </a:xfrm>
          <a:prstGeom prst="rect">
            <a:avLst/>
          </a:prstGeom>
        </p:spPr>
      </p:pic>
      <p:sp>
        <p:nvSpPr>
          <p:cNvPr id="8" name="TextBox 7">
            <a:extLst>
              <a:ext uri="{FF2B5EF4-FFF2-40B4-BE49-F238E27FC236}">
                <a16:creationId xmlns:a16="http://schemas.microsoft.com/office/drawing/2014/main" id="{65280A77-032A-164B-9376-FAD574637FA8}"/>
              </a:ext>
            </a:extLst>
          </p:cNvPr>
          <p:cNvSpPr txBox="1"/>
          <p:nvPr/>
        </p:nvSpPr>
        <p:spPr>
          <a:xfrm>
            <a:off x="1414070" y="5501302"/>
            <a:ext cx="7533284" cy="2554545"/>
          </a:xfrm>
          <a:prstGeom prst="rect">
            <a:avLst/>
          </a:prstGeom>
          <a:noFill/>
        </p:spPr>
        <p:txBody>
          <a:bodyPr wrap="square" rtlCol="0">
            <a:spAutoFit/>
          </a:bodyPr>
          <a:lstStyle/>
          <a:p>
            <a:r>
              <a:rPr lang="en-US" sz="8000" b="1" dirty="0">
                <a:solidFill>
                  <a:schemeClr val="bg1"/>
                </a:solidFill>
                <a:latin typeface="Helvetica" pitchFamily="2" charset="0"/>
              </a:rPr>
              <a:t>Where Is Webb’s Orbit?</a:t>
            </a:r>
          </a:p>
        </p:txBody>
      </p:sp>
      <p:pic>
        <p:nvPicPr>
          <p:cNvPr id="5" name="Picture 4">
            <a:extLst>
              <a:ext uri="{FF2B5EF4-FFF2-40B4-BE49-F238E27FC236}">
                <a16:creationId xmlns:a16="http://schemas.microsoft.com/office/drawing/2014/main" id="{73114141-8CDF-132F-FC27-F30057F68A3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82755" y="8311910"/>
            <a:ext cx="2747446" cy="710036"/>
          </a:xfrm>
          <a:prstGeom prst="rect">
            <a:avLst/>
          </a:prstGeom>
        </p:spPr>
      </p:pic>
      <p:sp>
        <p:nvSpPr>
          <p:cNvPr id="2" name="TextBox 1">
            <a:extLst>
              <a:ext uri="{FF2B5EF4-FFF2-40B4-BE49-F238E27FC236}">
                <a16:creationId xmlns:a16="http://schemas.microsoft.com/office/drawing/2014/main" id="{0C8CDDD0-F313-586B-9F88-1442B327C54D}"/>
              </a:ext>
            </a:extLst>
          </p:cNvPr>
          <p:cNvSpPr txBox="1"/>
          <p:nvPr/>
        </p:nvSpPr>
        <p:spPr>
          <a:xfrm>
            <a:off x="21264972" y="12822519"/>
            <a:ext cx="3166036" cy="553998"/>
          </a:xfrm>
          <a:prstGeom prst="rect">
            <a:avLst/>
          </a:prstGeom>
          <a:noFill/>
        </p:spPr>
        <p:txBody>
          <a:bodyPr wrap="square" rtlCol="0">
            <a:spAutoFit/>
          </a:bodyPr>
          <a:lstStyle/>
          <a:p>
            <a:r>
              <a:rPr lang="en-US" sz="3000" b="1" dirty="0">
                <a:solidFill>
                  <a:schemeClr val="bg1"/>
                </a:solidFill>
                <a:latin typeface="Helvetica" pitchFamily="2" charset="0"/>
              </a:rPr>
              <a:t>Not to scale</a:t>
            </a:r>
          </a:p>
        </p:txBody>
      </p:sp>
    </p:spTree>
    <p:extLst>
      <p:ext uri="{BB962C8B-B14F-4D97-AF65-F5344CB8AC3E}">
        <p14:creationId xmlns:p14="http://schemas.microsoft.com/office/powerpoint/2010/main" val="281693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rge Earth at bottom left, arrows pointing to Webb illustration, galaxy it is observing at far right, arrow points from Webb back to Earth.">
            <a:extLst>
              <a:ext uri="{FF2B5EF4-FFF2-40B4-BE49-F238E27FC236}">
                <a16:creationId xmlns:a16="http://schemas.microsoft.com/office/drawing/2014/main" id="{886B233D-A7E6-0875-1E79-A44BDD28D5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5" name="TextBox 4">
            <a:extLst>
              <a:ext uri="{FF2B5EF4-FFF2-40B4-BE49-F238E27FC236}">
                <a16:creationId xmlns:a16="http://schemas.microsoft.com/office/drawing/2014/main" id="{8DEC6778-B393-6849-B334-6A6B6098849A}"/>
              </a:ext>
            </a:extLst>
          </p:cNvPr>
          <p:cNvSpPr txBox="1"/>
          <p:nvPr/>
        </p:nvSpPr>
        <p:spPr>
          <a:xfrm>
            <a:off x="2140006" y="653695"/>
            <a:ext cx="20103988" cy="1323439"/>
          </a:xfrm>
          <a:prstGeom prst="rect">
            <a:avLst/>
          </a:prstGeom>
          <a:noFill/>
        </p:spPr>
        <p:txBody>
          <a:bodyPr wrap="square" rtlCol="0">
            <a:spAutoFit/>
          </a:bodyPr>
          <a:lstStyle/>
          <a:p>
            <a:pPr algn="ctr"/>
            <a:r>
              <a:rPr lang="en-US" sz="8000" b="1" dirty="0">
                <a:solidFill>
                  <a:schemeClr val="bg1"/>
                </a:solidFill>
                <a:latin typeface="Helvetica" pitchFamily="2" charset="0"/>
              </a:rPr>
              <a:t>How We ‘Talk’ to Webb</a:t>
            </a:r>
          </a:p>
        </p:txBody>
      </p:sp>
      <p:pic>
        <p:nvPicPr>
          <p:cNvPr id="4" name="Picture 3">
            <a:extLst>
              <a:ext uri="{FF2B5EF4-FFF2-40B4-BE49-F238E27FC236}">
                <a16:creationId xmlns:a16="http://schemas.microsoft.com/office/drawing/2014/main" id="{D33605CC-09B0-7ADC-DADC-7F2B4E8662C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0" y="-1"/>
            <a:ext cx="24384000" cy="237250"/>
          </a:xfrm>
          <a:prstGeom prst="rect">
            <a:avLst/>
          </a:prstGeom>
        </p:spPr>
      </p:pic>
    </p:spTree>
    <p:extLst>
      <p:ext uri="{BB962C8B-B14F-4D97-AF65-F5344CB8AC3E}">
        <p14:creationId xmlns:p14="http://schemas.microsoft.com/office/powerpoint/2010/main" val="74394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 at long rows of tables with computers and multiple screens per person.">
            <a:extLst>
              <a:ext uri="{FF2B5EF4-FFF2-40B4-BE49-F238E27FC236}">
                <a16:creationId xmlns:a16="http://schemas.microsoft.com/office/drawing/2014/main" id="{24DEB0BF-6E42-8E9F-7044-B2EA7B5B0E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88" y="0"/>
            <a:ext cx="24428988" cy="13716000"/>
          </a:xfrm>
          <a:prstGeom prst="rect">
            <a:avLst/>
          </a:prstGeom>
        </p:spPr>
      </p:pic>
      <p:sp>
        <p:nvSpPr>
          <p:cNvPr id="4" name="TextBox 3">
            <a:extLst>
              <a:ext uri="{FF2B5EF4-FFF2-40B4-BE49-F238E27FC236}">
                <a16:creationId xmlns:a16="http://schemas.microsoft.com/office/drawing/2014/main" id="{9AF6D008-14D1-B05C-E3E4-DF1C6B5A204B}"/>
              </a:ext>
            </a:extLst>
          </p:cNvPr>
          <p:cNvSpPr txBox="1"/>
          <p:nvPr/>
        </p:nvSpPr>
        <p:spPr>
          <a:xfrm>
            <a:off x="712331" y="10587889"/>
            <a:ext cx="13138138" cy="2436564"/>
          </a:xfrm>
          <a:prstGeom prst="rect">
            <a:avLst/>
          </a:prstGeom>
          <a:noFill/>
        </p:spPr>
        <p:txBody>
          <a:bodyPr wrap="square" rtlCol="0">
            <a:spAutoFit/>
          </a:bodyPr>
          <a:lstStyle/>
          <a:p>
            <a:r>
              <a:rPr lang="en-US" sz="7200" b="1" dirty="0">
                <a:solidFill>
                  <a:schemeClr val="bg1"/>
                </a:solidFill>
                <a:latin typeface="Helvetica" pitchFamily="2" charset="0"/>
              </a:rPr>
              <a:t>Commanding Webb</a:t>
            </a:r>
          </a:p>
          <a:p>
            <a:r>
              <a:rPr lang="en-US" sz="7200" b="1" dirty="0">
                <a:solidFill>
                  <a:schemeClr val="bg1"/>
                </a:solidFill>
                <a:latin typeface="Helvetica" pitchFamily="2" charset="0"/>
              </a:rPr>
              <a:t>from Baltimore, Maryland </a:t>
            </a:r>
          </a:p>
        </p:txBody>
      </p:sp>
      <p:pic>
        <p:nvPicPr>
          <p:cNvPr id="9" name="Picture 8">
            <a:extLst>
              <a:ext uri="{FF2B5EF4-FFF2-40B4-BE49-F238E27FC236}">
                <a16:creationId xmlns:a16="http://schemas.microsoft.com/office/drawing/2014/main" id="{0AC45977-B451-6DAB-45F7-298978E29A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
            <a:ext cx="24384000" cy="237250"/>
          </a:xfrm>
          <a:prstGeom prst="rect">
            <a:avLst/>
          </a:prstGeom>
        </p:spPr>
      </p:pic>
    </p:spTree>
    <p:extLst>
      <p:ext uri="{BB962C8B-B14F-4D97-AF65-F5344CB8AC3E}">
        <p14:creationId xmlns:p14="http://schemas.microsoft.com/office/powerpoint/2010/main" val="34481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72" name="Body"/>
          <p:cNvSpPr>
            <a:spLocks noGrp="1"/>
          </p:cNvSpPr>
          <p:nvPr>
            <p:ph type="body" idx="1"/>
          </p:nvPr>
        </p:nvSpPr>
        <p:spPr>
          <a:xfrm>
            <a:off x="1248833" y="6179131"/>
            <a:ext cx="20391967" cy="5264727"/>
          </a:xfrm>
          <a:prstGeom prst="rect">
            <a:avLst/>
          </a:prstGeom>
        </p:spPr>
        <p:txBody>
          <a:bodyPr>
            <a:normAutofit/>
          </a:bodyPr>
          <a:lstStyle/>
          <a:p>
            <a:pPr marL="0" indent="0" algn="just">
              <a:buNone/>
            </a:pPr>
            <a:r>
              <a:rPr lang="en-US" b="1" dirty="0"/>
              <a:t>High-sensitivity, low-background, imaging, spectroscopic and coronagraphic capabilities over the 0.6-29 micron wavelength range.</a:t>
            </a:r>
          </a:p>
          <a:p>
            <a:pPr marL="0" indent="0" algn="just">
              <a:buNone/>
            </a:pPr>
            <a:endParaRPr lang="en-US" b="1" dirty="0"/>
          </a:p>
          <a:p>
            <a:pPr marL="0" indent="0" algn="just">
              <a:buNone/>
            </a:pPr>
            <a:r>
              <a:rPr lang="en-US" b="1" dirty="0"/>
              <a:t>Very powerful and versatile observatory with broad science goals.</a:t>
            </a:r>
          </a:p>
          <a:p>
            <a:pPr marL="0" indent="0" algn="just">
              <a:buNone/>
            </a:pPr>
            <a:endParaRPr lang="en-US" b="1" dirty="0"/>
          </a:p>
          <a:p>
            <a:pPr marL="0" indent="0" algn="just">
              <a:buNone/>
            </a:pPr>
            <a:r>
              <a:rPr lang="en-US" b="1" dirty="0"/>
              <a:t>From the first galaxies to our Solar system.</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dirty="0"/>
          </a:p>
        </p:txBody>
      </p:sp>
      <p:sp>
        <p:nvSpPr>
          <p:cNvPr id="73" name="Title"/>
          <p:cNvSpPr>
            <a:spLocks noGrp="1"/>
          </p:cNvSpPr>
          <p:nvPr>
            <p:ph type="title"/>
          </p:nvPr>
        </p:nvSpPr>
        <p:spPr>
          <a:prstGeom prst="rect">
            <a:avLst/>
          </a:prstGeom>
        </p:spPr>
        <p:txBody>
          <a:bodyPr/>
          <a:lstStyle/>
          <a:p>
            <a:r>
              <a:rPr lang="en-US" dirty="0"/>
              <a:t>JWST – the mission in a few sentences</a:t>
            </a:r>
            <a:endParaRPr dirty="0"/>
          </a:p>
        </p:txBody>
      </p:sp>
      <p:pic>
        <p:nvPicPr>
          <p:cNvPr id="8" name="Picture 7">
            <a:extLst>
              <a:ext uri="{FF2B5EF4-FFF2-40B4-BE49-F238E27FC236}">
                <a16:creationId xmlns:a16="http://schemas.microsoft.com/office/drawing/2014/main" id="{420C8213-C7CC-5B44-8082-1910BA9241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8833" y="2659952"/>
            <a:ext cx="8714540" cy="3242085"/>
          </a:xfrm>
          <a:prstGeom prst="rect">
            <a:avLst/>
          </a:prstGeom>
        </p:spPr>
      </p:pic>
      <p:pic>
        <p:nvPicPr>
          <p:cNvPr id="9" name="Picture 2" descr="fomalhaut_atc_big">
            <a:extLst>
              <a:ext uri="{FF2B5EF4-FFF2-40B4-BE49-F238E27FC236}">
                <a16:creationId xmlns:a16="http://schemas.microsoft.com/office/drawing/2014/main" id="{D3DEFF83-E1D9-9C4F-8D94-BF9176C51C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64595" y="2659952"/>
            <a:ext cx="4316733" cy="3242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ssc2004-08d">
            <a:extLst>
              <a:ext uri="{FF2B5EF4-FFF2-40B4-BE49-F238E27FC236}">
                <a16:creationId xmlns:a16="http://schemas.microsoft.com/office/drawing/2014/main" id="{66EF5495-E5D8-5C49-8B32-2A8250BC8F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82550" y="2659952"/>
            <a:ext cx="4602977" cy="3281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44791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73" name="Title"/>
          <p:cNvSpPr>
            <a:spLocks noGrp="1"/>
          </p:cNvSpPr>
          <p:nvPr>
            <p:ph type="title"/>
          </p:nvPr>
        </p:nvSpPr>
        <p:spPr>
          <a:prstGeom prst="rect">
            <a:avLst/>
          </a:prstGeom>
        </p:spPr>
        <p:txBody>
          <a:bodyPr/>
          <a:lstStyle/>
          <a:p>
            <a:r>
              <a:rPr lang="en-US" dirty="0"/>
              <a:t>JWST – an international collaboration</a:t>
            </a:r>
            <a:endParaRPr dirty="0"/>
          </a:p>
        </p:txBody>
      </p:sp>
      <p:pic>
        <p:nvPicPr>
          <p:cNvPr id="5" name="Picture 4">
            <a:extLst>
              <a:ext uri="{FF2B5EF4-FFF2-40B4-BE49-F238E27FC236}">
                <a16:creationId xmlns:a16="http://schemas.microsoft.com/office/drawing/2014/main" id="{0FCC33F0-1A1C-EA4A-8693-E9775A2392A6}"/>
              </a:ext>
            </a:extLst>
          </p:cNvPr>
          <p:cNvPicPr>
            <a:picLocks noChangeAspect="1"/>
          </p:cNvPicPr>
          <p:nvPr/>
        </p:nvPicPr>
        <p:blipFill>
          <a:blip r:embed="rId2"/>
          <a:stretch>
            <a:fillRect/>
          </a:stretch>
        </p:blipFill>
        <p:spPr>
          <a:xfrm>
            <a:off x="812117" y="3064476"/>
            <a:ext cx="22098597" cy="10651523"/>
          </a:xfrm>
          <a:prstGeom prst="rect">
            <a:avLst/>
          </a:prstGeom>
        </p:spPr>
      </p:pic>
    </p:spTree>
    <p:extLst>
      <p:ext uri="{BB962C8B-B14F-4D97-AF65-F5344CB8AC3E}">
        <p14:creationId xmlns:p14="http://schemas.microsoft.com/office/powerpoint/2010/main" val="42425689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73" name="Title"/>
          <p:cNvSpPr>
            <a:spLocks noGrp="1"/>
          </p:cNvSpPr>
          <p:nvPr>
            <p:ph type="title"/>
          </p:nvPr>
        </p:nvSpPr>
        <p:spPr>
          <a:prstGeom prst="rect">
            <a:avLst/>
          </a:prstGeom>
        </p:spPr>
        <p:txBody>
          <a:bodyPr/>
          <a:lstStyle/>
          <a:p>
            <a:r>
              <a:rPr lang="en-US" dirty="0"/>
              <a:t>JWST – Main building blocks</a:t>
            </a:r>
            <a:endParaRPr dirty="0"/>
          </a:p>
        </p:txBody>
      </p:sp>
      <p:pic>
        <p:nvPicPr>
          <p:cNvPr id="3" name="Picture 2">
            <a:extLst>
              <a:ext uri="{FF2B5EF4-FFF2-40B4-BE49-F238E27FC236}">
                <a16:creationId xmlns:a16="http://schemas.microsoft.com/office/drawing/2014/main" id="{F1733453-55D8-9C48-8FC8-9466DB3031ED}"/>
              </a:ext>
            </a:extLst>
          </p:cNvPr>
          <p:cNvPicPr>
            <a:picLocks noChangeAspect="1"/>
          </p:cNvPicPr>
          <p:nvPr/>
        </p:nvPicPr>
        <p:blipFill>
          <a:blip r:embed="rId3"/>
          <a:stretch>
            <a:fillRect/>
          </a:stretch>
        </p:blipFill>
        <p:spPr>
          <a:xfrm>
            <a:off x="998561" y="1805799"/>
            <a:ext cx="20007744" cy="10550959"/>
          </a:xfrm>
          <a:prstGeom prst="rect">
            <a:avLst/>
          </a:prstGeom>
        </p:spPr>
      </p:pic>
      <p:sp>
        <p:nvSpPr>
          <p:cNvPr id="4" name="TextBox 3">
            <a:extLst>
              <a:ext uri="{FF2B5EF4-FFF2-40B4-BE49-F238E27FC236}">
                <a16:creationId xmlns:a16="http://schemas.microsoft.com/office/drawing/2014/main" id="{04D62113-989B-6C42-8C03-6379801C3F2C}"/>
              </a:ext>
            </a:extLst>
          </p:cNvPr>
          <p:cNvSpPr txBox="1"/>
          <p:nvPr/>
        </p:nvSpPr>
        <p:spPr>
          <a:xfrm>
            <a:off x="15396338" y="12618264"/>
            <a:ext cx="4473982" cy="10977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SCE = spacecraft + sunshield</a:t>
            </a:r>
          </a:p>
          <a:p>
            <a:pPr marL="0" marR="0" indent="0" algn="l" defTabSz="825500" rtl="0" fontAlgn="auto" latinLnBrk="0" hangingPunct="0">
              <a:lnSpc>
                <a:spcPct val="100000"/>
              </a:lnSpc>
              <a:spcBef>
                <a:spcPts val="1000"/>
              </a:spcBef>
              <a:spcAft>
                <a:spcPts val="0"/>
              </a:spcAft>
              <a:buClrTx/>
              <a:buSzTx/>
              <a:buFontTx/>
              <a:buNone/>
              <a:tabLst/>
            </a:pPr>
            <a:r>
              <a:rPr lang="en-GB" sz="2400" dirty="0"/>
              <a:t>OTIS = telescope + instruments</a:t>
            </a:r>
            <a:endPar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
        <p:nvSpPr>
          <p:cNvPr id="6" name="TextBox 5">
            <a:extLst>
              <a:ext uri="{FF2B5EF4-FFF2-40B4-BE49-F238E27FC236}">
                <a16:creationId xmlns:a16="http://schemas.microsoft.com/office/drawing/2014/main" id="{2BA00B6A-41AF-D04C-9DCF-32957CA5E6EE}"/>
              </a:ext>
            </a:extLst>
          </p:cNvPr>
          <p:cNvSpPr txBox="1"/>
          <p:nvPr/>
        </p:nvSpPr>
        <p:spPr>
          <a:xfrm>
            <a:off x="2121103" y="2101800"/>
            <a:ext cx="6966651" cy="1246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6600" b="1" i="1" u="none" strike="noStrike" cap="none" spc="0" normalizeH="0" baseline="0" dirty="0">
                <a:ln>
                  <a:noFill/>
                </a:ln>
                <a:solidFill>
                  <a:schemeClr val="accent4">
                    <a:hueOff val="-3600000"/>
                    <a:lumOff val="-20194"/>
                  </a:schemeClr>
                </a:solidFill>
                <a:effectLst/>
                <a:uFillTx/>
                <a:latin typeface="+mn-lt"/>
                <a:ea typeface="+mn-ea"/>
                <a:cs typeface="+mn-cs"/>
                <a:sym typeface="Avenir Book"/>
              </a:rPr>
              <a:t>JWST observatory</a:t>
            </a:r>
          </a:p>
        </p:txBody>
      </p:sp>
    </p:spTree>
    <p:extLst>
      <p:ext uri="{BB962C8B-B14F-4D97-AF65-F5344CB8AC3E}">
        <p14:creationId xmlns:p14="http://schemas.microsoft.com/office/powerpoint/2010/main" val="256293444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73" name="Title"/>
          <p:cNvSpPr>
            <a:spLocks noGrp="1"/>
          </p:cNvSpPr>
          <p:nvPr>
            <p:ph type="title"/>
          </p:nvPr>
        </p:nvSpPr>
        <p:spPr>
          <a:prstGeom prst="rect">
            <a:avLst/>
          </a:prstGeom>
        </p:spPr>
        <p:txBody>
          <a:bodyPr/>
          <a:lstStyle/>
          <a:p>
            <a:r>
              <a:rPr lang="en-US" dirty="0"/>
              <a:t>JWST – Main building blocks</a:t>
            </a:r>
            <a:endParaRPr dirty="0"/>
          </a:p>
        </p:txBody>
      </p:sp>
      <p:pic>
        <p:nvPicPr>
          <p:cNvPr id="2" name="Picture 1">
            <a:extLst>
              <a:ext uri="{FF2B5EF4-FFF2-40B4-BE49-F238E27FC236}">
                <a16:creationId xmlns:a16="http://schemas.microsoft.com/office/drawing/2014/main" id="{BDE23B36-5ECB-4D49-801E-5F6DBC462956}"/>
              </a:ext>
            </a:extLst>
          </p:cNvPr>
          <p:cNvPicPr>
            <a:picLocks noChangeAspect="1"/>
          </p:cNvPicPr>
          <p:nvPr/>
        </p:nvPicPr>
        <p:blipFill>
          <a:blip r:embed="rId3"/>
          <a:stretch>
            <a:fillRect/>
          </a:stretch>
        </p:blipFill>
        <p:spPr>
          <a:xfrm>
            <a:off x="2097736" y="1756371"/>
            <a:ext cx="20193858" cy="10702108"/>
          </a:xfrm>
          <a:prstGeom prst="rect">
            <a:avLst/>
          </a:prstGeom>
        </p:spPr>
      </p:pic>
    </p:spTree>
    <p:extLst>
      <p:ext uri="{BB962C8B-B14F-4D97-AF65-F5344CB8AC3E}">
        <p14:creationId xmlns:p14="http://schemas.microsoft.com/office/powerpoint/2010/main" val="325879387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17</a:t>
            </a:fld>
            <a:endParaRPr/>
          </a:p>
        </p:txBody>
      </p:sp>
      <p:sp>
        <p:nvSpPr>
          <p:cNvPr id="73" name="Title"/>
          <p:cNvSpPr>
            <a:spLocks noGrp="1"/>
          </p:cNvSpPr>
          <p:nvPr>
            <p:ph type="title"/>
          </p:nvPr>
        </p:nvSpPr>
        <p:spPr>
          <a:prstGeom prst="rect">
            <a:avLst/>
          </a:prstGeom>
        </p:spPr>
        <p:txBody>
          <a:bodyPr/>
          <a:lstStyle/>
          <a:p>
            <a:r>
              <a:rPr lang="en-US" dirty="0"/>
              <a:t>JWST – a deployable observatory</a:t>
            </a:r>
            <a:endParaRPr dirty="0"/>
          </a:p>
        </p:txBody>
      </p:sp>
      <p:pic>
        <p:nvPicPr>
          <p:cNvPr id="5" name="Picture 4">
            <a:extLst>
              <a:ext uri="{FF2B5EF4-FFF2-40B4-BE49-F238E27FC236}">
                <a16:creationId xmlns:a16="http://schemas.microsoft.com/office/drawing/2014/main" id="{18F1E5EF-FC86-5240-845A-D1E7C0430EEA}"/>
              </a:ext>
            </a:extLst>
          </p:cNvPr>
          <p:cNvPicPr>
            <a:picLocks noChangeAspect="1"/>
          </p:cNvPicPr>
          <p:nvPr/>
        </p:nvPicPr>
        <p:blipFill>
          <a:blip r:embed="rId3"/>
          <a:stretch>
            <a:fillRect/>
          </a:stretch>
        </p:blipFill>
        <p:spPr>
          <a:xfrm>
            <a:off x="1248833" y="2028219"/>
            <a:ext cx="18891545" cy="4856249"/>
          </a:xfrm>
          <a:prstGeom prst="rect">
            <a:avLst/>
          </a:prstGeom>
        </p:spPr>
      </p:pic>
      <p:pic>
        <p:nvPicPr>
          <p:cNvPr id="6" name="Picture 5">
            <a:extLst>
              <a:ext uri="{FF2B5EF4-FFF2-40B4-BE49-F238E27FC236}">
                <a16:creationId xmlns:a16="http://schemas.microsoft.com/office/drawing/2014/main" id="{4FD405ED-ED39-6044-BD5F-EA3BFF3EE7BF}"/>
              </a:ext>
            </a:extLst>
          </p:cNvPr>
          <p:cNvPicPr>
            <a:picLocks noChangeAspect="1"/>
          </p:cNvPicPr>
          <p:nvPr/>
        </p:nvPicPr>
        <p:blipFill>
          <a:blip r:embed="rId4"/>
          <a:stretch>
            <a:fillRect/>
          </a:stretch>
        </p:blipFill>
        <p:spPr>
          <a:xfrm>
            <a:off x="1664558" y="7629610"/>
            <a:ext cx="22208696" cy="5108200"/>
          </a:xfrm>
          <a:prstGeom prst="rect">
            <a:avLst/>
          </a:prstGeom>
        </p:spPr>
      </p:pic>
    </p:spTree>
    <p:extLst>
      <p:ext uri="{BB962C8B-B14F-4D97-AF65-F5344CB8AC3E}">
        <p14:creationId xmlns:p14="http://schemas.microsoft.com/office/powerpoint/2010/main" val="32833477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a:t>
            </a:fld>
            <a:endParaRPr/>
          </a:p>
        </p:txBody>
      </p:sp>
      <p:sp>
        <p:nvSpPr>
          <p:cNvPr id="72" name="Body"/>
          <p:cNvSpPr>
            <a:spLocks noGrp="1"/>
          </p:cNvSpPr>
          <p:nvPr>
            <p:ph type="body" idx="1"/>
          </p:nvPr>
        </p:nvSpPr>
        <p:spPr>
          <a:xfrm>
            <a:off x="15149385" y="3954735"/>
            <a:ext cx="8781728" cy="7537049"/>
          </a:xfrm>
          <a:prstGeom prst="rect">
            <a:avLst/>
          </a:prstGeom>
        </p:spPr>
        <p:txBody>
          <a:bodyPr>
            <a:normAutofit/>
          </a:bodyPr>
          <a:lstStyle/>
          <a:p>
            <a:pPr marL="0" indent="0" algn="just">
              <a:buNone/>
            </a:pPr>
            <a:r>
              <a:rPr lang="en-US" b="1" dirty="0"/>
              <a:t>A major, long awaited milestone was passed at the end of August 2019.</a:t>
            </a:r>
          </a:p>
          <a:p>
            <a:pPr marL="0" indent="0" algn="just">
              <a:buNone/>
            </a:pPr>
            <a:endParaRPr lang="en-US" b="1" dirty="0"/>
          </a:p>
          <a:p>
            <a:pPr marL="0" indent="0" algn="just">
              <a:buNone/>
            </a:pPr>
            <a:endParaRPr lang="en-US" b="1" dirty="0"/>
          </a:p>
          <a:p>
            <a:pPr marL="0" indent="0" algn="just">
              <a:buNone/>
            </a:pPr>
            <a:r>
              <a:rPr lang="en-US" b="1" dirty="0"/>
              <a:t>For the first time, all JWST elements were integrated together, the JWST “observatory” was born!</a:t>
            </a:r>
          </a:p>
        </p:txBody>
      </p:sp>
      <p:sp>
        <p:nvSpPr>
          <p:cNvPr id="73" name="Title"/>
          <p:cNvSpPr>
            <a:spLocks noGrp="1"/>
          </p:cNvSpPr>
          <p:nvPr>
            <p:ph type="title"/>
          </p:nvPr>
        </p:nvSpPr>
        <p:spPr>
          <a:prstGeom prst="rect">
            <a:avLst/>
          </a:prstGeom>
        </p:spPr>
        <p:txBody>
          <a:bodyPr/>
          <a:lstStyle/>
          <a:p>
            <a:r>
              <a:rPr lang="en-US" dirty="0"/>
              <a:t>JWST – observatory status</a:t>
            </a:r>
            <a:endParaRPr dirty="0"/>
          </a:p>
        </p:txBody>
      </p:sp>
      <p:pic>
        <p:nvPicPr>
          <p:cNvPr id="2" name="Picture 1">
            <a:extLst>
              <a:ext uri="{FF2B5EF4-FFF2-40B4-BE49-F238E27FC236}">
                <a16:creationId xmlns:a16="http://schemas.microsoft.com/office/drawing/2014/main" id="{C289170F-CB9F-8B4E-B4F3-721A74D70F53}"/>
              </a:ext>
            </a:extLst>
          </p:cNvPr>
          <p:cNvPicPr>
            <a:picLocks noChangeAspect="1"/>
          </p:cNvPicPr>
          <p:nvPr/>
        </p:nvPicPr>
        <p:blipFill>
          <a:blip r:embed="rId2"/>
          <a:stretch>
            <a:fillRect/>
          </a:stretch>
        </p:blipFill>
        <p:spPr>
          <a:xfrm>
            <a:off x="1532237" y="2137263"/>
            <a:ext cx="13147589" cy="10006776"/>
          </a:xfrm>
          <a:prstGeom prst="rect">
            <a:avLst/>
          </a:prstGeom>
        </p:spPr>
      </p:pic>
      <p:sp>
        <p:nvSpPr>
          <p:cNvPr id="6" name="TextBox 5">
            <a:extLst>
              <a:ext uri="{FF2B5EF4-FFF2-40B4-BE49-F238E27FC236}">
                <a16:creationId xmlns:a16="http://schemas.microsoft.com/office/drawing/2014/main" id="{D3805463-A00B-544C-9F4C-1B7351994768}"/>
              </a:ext>
            </a:extLst>
          </p:cNvPr>
          <p:cNvSpPr txBox="1"/>
          <p:nvPr/>
        </p:nvSpPr>
        <p:spPr>
          <a:xfrm>
            <a:off x="11071466" y="12023623"/>
            <a:ext cx="360836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Credit: NASA/Chris Gunn</a:t>
            </a:r>
          </a:p>
        </p:txBody>
      </p:sp>
    </p:spTree>
    <p:extLst>
      <p:ext uri="{BB962C8B-B14F-4D97-AF65-F5344CB8AC3E}">
        <p14:creationId xmlns:p14="http://schemas.microsoft.com/office/powerpoint/2010/main" val="347728641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19</a:t>
            </a:fld>
            <a:endParaRPr/>
          </a:p>
        </p:txBody>
      </p:sp>
      <p:sp>
        <p:nvSpPr>
          <p:cNvPr id="72" name="Body"/>
          <p:cNvSpPr>
            <a:spLocks noGrp="1"/>
          </p:cNvSpPr>
          <p:nvPr>
            <p:ph type="body" idx="1"/>
          </p:nvPr>
        </p:nvSpPr>
        <p:spPr>
          <a:xfrm>
            <a:off x="1248833" y="1964265"/>
            <a:ext cx="20391967" cy="10587953"/>
          </a:xfrm>
          <a:prstGeom prst="rect">
            <a:avLst/>
          </a:prstGeom>
        </p:spPr>
        <p:txBody>
          <a:bodyPr>
            <a:normAutofit fontScale="92500"/>
          </a:bodyPr>
          <a:lstStyle/>
          <a:p>
            <a:pPr marL="0" indent="0" algn="just">
              <a:buNone/>
            </a:pPr>
            <a:endParaRPr lang="en-US" b="1" dirty="0"/>
          </a:p>
          <a:p>
            <a:pPr marL="0" indent="0" algn="just">
              <a:buNone/>
            </a:pPr>
            <a:r>
              <a:rPr lang="en-US" b="1" dirty="0"/>
              <a:t>Flagship mission that will be one of the great observatories of the 2020s.</a:t>
            </a:r>
          </a:p>
          <a:p>
            <a:pPr algn="just"/>
            <a:r>
              <a:rPr lang="en-US" dirty="0"/>
              <a:t>Often presented as the next step after the Hubble Space Telescope. The good news is that we expect JWST and HST to overlap (very complementary).</a:t>
            </a:r>
          </a:p>
          <a:p>
            <a:pPr algn="just"/>
            <a:endParaRPr lang="en-US" dirty="0"/>
          </a:p>
          <a:p>
            <a:pPr marL="0" indent="0" algn="just">
              <a:buNone/>
            </a:pPr>
            <a:r>
              <a:rPr lang="en-US" b="1" dirty="0"/>
              <a:t>A partnership between NASA, ESA and CSA.</a:t>
            </a:r>
          </a:p>
          <a:p>
            <a:pPr algn="just"/>
            <a:r>
              <a:rPr lang="en-US" dirty="0"/>
              <a:t>High-priority endeavor for the associated astronomical communities.</a:t>
            </a:r>
          </a:p>
          <a:p>
            <a:pPr marL="0" indent="0" algn="just">
              <a:buNone/>
            </a:pPr>
            <a:endParaRPr lang="en-US" b="1" dirty="0"/>
          </a:p>
          <a:p>
            <a:pPr marL="0" indent="0" algn="just">
              <a:buNone/>
            </a:pPr>
            <a:r>
              <a:rPr lang="en-US" b="1" dirty="0"/>
              <a:t>To be launched in March 2021 for a minimum mission duration of 5 years.</a:t>
            </a:r>
          </a:p>
          <a:p>
            <a:pPr algn="just"/>
            <a:r>
              <a:rPr lang="en-US" dirty="0"/>
              <a:t>Enough consumables for at least 10 years.</a:t>
            </a:r>
          </a:p>
          <a:p>
            <a:pPr algn="just"/>
            <a:r>
              <a:rPr lang="en-US" dirty="0"/>
              <a:t>6.5-meter diameter segmented telescope passively cooled to &lt; 50K.</a:t>
            </a:r>
          </a:p>
          <a:p>
            <a:pPr algn="just"/>
            <a:r>
              <a:rPr lang="en-US" dirty="0"/>
              <a:t>To be launched by an Ariane 5 rocket.</a:t>
            </a:r>
          </a:p>
          <a:p>
            <a:pPr algn="just"/>
            <a:r>
              <a:rPr lang="en-US" dirty="0"/>
              <a:t>Orbit around the Sun-Earth L2 point.</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dirty="0"/>
          </a:p>
        </p:txBody>
      </p:sp>
      <p:sp>
        <p:nvSpPr>
          <p:cNvPr id="73" name="Title"/>
          <p:cNvSpPr>
            <a:spLocks noGrp="1"/>
          </p:cNvSpPr>
          <p:nvPr>
            <p:ph type="title"/>
          </p:nvPr>
        </p:nvSpPr>
        <p:spPr>
          <a:prstGeom prst="rect">
            <a:avLst/>
          </a:prstGeom>
        </p:spPr>
        <p:txBody>
          <a:bodyPr/>
          <a:lstStyle/>
          <a:p>
            <a:r>
              <a:rPr lang="en-US" dirty="0"/>
              <a:t>JWST – the mission in a few sentences</a:t>
            </a:r>
            <a:endParaRPr dirty="0"/>
          </a:p>
        </p:txBody>
      </p:sp>
    </p:spTree>
    <p:extLst>
      <p:ext uri="{BB962C8B-B14F-4D97-AF65-F5344CB8AC3E}">
        <p14:creationId xmlns:p14="http://schemas.microsoft.com/office/powerpoint/2010/main" val="2241543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72" name="Body"/>
          <p:cNvSpPr>
            <a:spLocks noGrp="1"/>
          </p:cNvSpPr>
          <p:nvPr>
            <p:ph type="body" idx="1"/>
          </p:nvPr>
        </p:nvSpPr>
        <p:spPr>
          <a:prstGeom prst="rect">
            <a:avLst/>
          </a:prstGeom>
        </p:spPr>
        <p:txBody>
          <a:bodyPr/>
          <a:lstStyle/>
          <a:p>
            <a:pPr marL="0" indent="0" algn="just">
              <a:buNone/>
            </a:pPr>
            <a:endParaRPr lang="en-US" dirty="0"/>
          </a:p>
          <a:p>
            <a:pPr marL="0" indent="0" algn="just">
              <a:buNone/>
            </a:pPr>
            <a:endParaRPr lang="en-US" dirty="0"/>
          </a:p>
          <a:p>
            <a:pPr marL="0" indent="0" algn="just">
              <a:buNone/>
            </a:pPr>
            <a:r>
              <a:rPr lang="en-US" dirty="0"/>
              <a:t>All along this presentation you will see results from work conducted by a large number of teams in Europe, USA and Canada. </a:t>
            </a:r>
          </a:p>
          <a:p>
            <a:pPr marL="0" indent="0" algn="just">
              <a:buNone/>
            </a:pPr>
            <a:endParaRPr lang="en-US" dirty="0"/>
          </a:p>
          <a:p>
            <a:pPr marL="0" indent="0" algn="just">
              <a:buNone/>
            </a:pPr>
            <a:endParaRPr lang="en-US" dirty="0"/>
          </a:p>
          <a:p>
            <a:pPr marL="0" indent="0" algn="just">
              <a:buNone/>
            </a:pPr>
            <a:r>
              <a:rPr lang="en-US" dirty="0"/>
              <a:t>Most elements of this presentation are based on existing presentations prepared by other members of the JWST project, the instrument teams and STScI.</a:t>
            </a:r>
          </a:p>
          <a:p>
            <a:pPr marL="0" indent="0" algn="just">
              <a:buNone/>
            </a:pPr>
            <a:endParaRPr lang="en-US" dirty="0"/>
          </a:p>
          <a:p>
            <a:pPr marL="0" indent="0" algn="just">
              <a:buNone/>
            </a:pPr>
            <a:endParaRPr dirty="0"/>
          </a:p>
        </p:txBody>
      </p:sp>
      <p:sp>
        <p:nvSpPr>
          <p:cNvPr id="73" name="Title"/>
          <p:cNvSpPr>
            <a:spLocks noGrp="1"/>
          </p:cNvSpPr>
          <p:nvPr>
            <p:ph type="title"/>
          </p:nvPr>
        </p:nvSpPr>
        <p:spPr>
          <a:prstGeom prst="rect">
            <a:avLst/>
          </a:prstGeom>
        </p:spPr>
        <p:txBody>
          <a:bodyPr/>
          <a:lstStyle/>
          <a:p>
            <a:r>
              <a:rPr lang="en-US" dirty="0"/>
              <a:t>Acknowledgements</a:t>
            </a:r>
            <a:endParaRPr dirty="0"/>
          </a:p>
        </p:txBody>
      </p:sp>
    </p:spTree>
    <p:extLst>
      <p:ext uri="{BB962C8B-B14F-4D97-AF65-F5344CB8AC3E}">
        <p14:creationId xmlns:p14="http://schemas.microsoft.com/office/powerpoint/2010/main" val="8607867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20</a:t>
            </a:fld>
            <a:endParaRPr/>
          </a:p>
        </p:txBody>
      </p:sp>
      <p:sp>
        <p:nvSpPr>
          <p:cNvPr id="73" name="Title"/>
          <p:cNvSpPr>
            <a:spLocks noGrp="1"/>
          </p:cNvSpPr>
          <p:nvPr>
            <p:ph type="title"/>
          </p:nvPr>
        </p:nvSpPr>
        <p:spPr>
          <a:prstGeom prst="rect">
            <a:avLst/>
          </a:prstGeom>
        </p:spPr>
        <p:txBody>
          <a:bodyPr/>
          <a:lstStyle/>
          <a:p>
            <a:r>
              <a:rPr lang="en-US" dirty="0"/>
              <a:t>JWST – observatory status</a:t>
            </a:r>
            <a:endParaRPr dirty="0"/>
          </a:p>
        </p:txBody>
      </p:sp>
      <p:pic>
        <p:nvPicPr>
          <p:cNvPr id="1026" name="Picture 2" descr="The much-maligned James Webb telescope (pictured) was intended to replace the long-serving Hubble telescope but has been plagued with issues and delays">
            <a:extLst>
              <a:ext uri="{FF2B5EF4-FFF2-40B4-BE49-F238E27FC236}">
                <a16:creationId xmlns:a16="http://schemas.microsoft.com/office/drawing/2014/main" id="{E50D41FF-5DC2-424C-9F24-F3F8C7763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33" y="1756371"/>
            <a:ext cx="15039889" cy="1091222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B86DDA8A-61D7-D347-8EF5-C4DA626B1CBB}"/>
              </a:ext>
            </a:extLst>
          </p:cNvPr>
          <p:cNvSpPr txBox="1"/>
          <p:nvPr/>
        </p:nvSpPr>
        <p:spPr>
          <a:xfrm>
            <a:off x="16805189" y="3377772"/>
            <a:ext cx="6538935" cy="7007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Impressive image of OTIS (telescope and instrument) </a:t>
            </a:r>
            <a:r>
              <a:rPr lang="en-GB" dirty="0"/>
              <a:t>as it was slowly and carefully lowered to be installed on the SCE (spacecraft and sunshield) in August 2019.</a:t>
            </a:r>
          </a:p>
          <a:p>
            <a:pPr marL="0" marR="0" indent="0" algn="l" defTabSz="825500" rtl="0" fontAlgn="auto" latinLnBrk="0" hangingPunct="0">
              <a:lnSpc>
                <a:spcPct val="100000"/>
              </a:lnSpc>
              <a:spcBef>
                <a:spcPts val="1000"/>
              </a:spcBef>
              <a:spcAft>
                <a:spcPts val="0"/>
              </a:spcAft>
              <a:buClrTx/>
              <a:buSzTx/>
              <a:buFontTx/>
              <a:buNone/>
              <a:tabLst/>
            </a:pPr>
            <a:endParaRPr lang="en-GB" dirty="0"/>
          </a:p>
        </p:txBody>
      </p:sp>
      <p:sp>
        <p:nvSpPr>
          <p:cNvPr id="10" name="TextBox 9">
            <a:extLst>
              <a:ext uri="{FF2B5EF4-FFF2-40B4-BE49-F238E27FC236}">
                <a16:creationId xmlns:a16="http://schemas.microsoft.com/office/drawing/2014/main" id="{CA4C10F2-9263-B944-BDAC-948419D0CD38}"/>
              </a:ext>
            </a:extLst>
          </p:cNvPr>
          <p:cNvSpPr txBox="1"/>
          <p:nvPr/>
        </p:nvSpPr>
        <p:spPr>
          <a:xfrm rot="16200000">
            <a:off x="-771732" y="10296095"/>
            <a:ext cx="360836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Credit: NASA/Chris Gunn</a:t>
            </a:r>
          </a:p>
        </p:txBody>
      </p:sp>
    </p:spTree>
    <p:extLst>
      <p:ext uri="{BB962C8B-B14F-4D97-AF65-F5344CB8AC3E}">
        <p14:creationId xmlns:p14="http://schemas.microsoft.com/office/powerpoint/2010/main" val="26001412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9" name="Body">
            <a:extLst>
              <a:ext uri="{FF2B5EF4-FFF2-40B4-BE49-F238E27FC236}">
                <a16:creationId xmlns:a16="http://schemas.microsoft.com/office/drawing/2014/main" id="{0F203F83-B179-9E4B-90CF-E761949F6230}"/>
              </a:ext>
            </a:extLst>
          </p:cNvPr>
          <p:cNvSpPr>
            <a:spLocks noGrp="1"/>
          </p:cNvSpPr>
          <p:nvPr>
            <p:ph type="body" idx="1"/>
          </p:nvPr>
        </p:nvSpPr>
        <p:spPr>
          <a:xfrm>
            <a:off x="16360347" y="3954735"/>
            <a:ext cx="7570766" cy="8661671"/>
          </a:xfrm>
          <a:prstGeom prst="rect">
            <a:avLst/>
          </a:prstGeom>
        </p:spPr>
        <p:txBody>
          <a:bodyPr>
            <a:normAutofit/>
          </a:bodyPr>
          <a:lstStyle/>
          <a:p>
            <a:pPr marL="0" indent="0" algn="just">
              <a:buNone/>
            </a:pPr>
            <a:r>
              <a:rPr lang="en-US" b="1" dirty="0"/>
              <a:t>But JWST still has a lot of activities planned before the observatory can be shipped to </a:t>
            </a:r>
            <a:r>
              <a:rPr lang="en-US" b="1" dirty="0" err="1"/>
              <a:t>Kourou</a:t>
            </a:r>
            <a:r>
              <a:rPr lang="en-US" b="1" dirty="0"/>
              <a:t> in French Guyana to be integrated on the Ariane 5 rocket.</a:t>
            </a:r>
          </a:p>
          <a:p>
            <a:pPr marL="0" indent="0" algn="just">
              <a:buNone/>
            </a:pPr>
            <a:endParaRPr lang="en-US" b="1" dirty="0"/>
          </a:p>
          <a:p>
            <a:pPr marL="0" indent="0" algn="just">
              <a:buNone/>
            </a:pPr>
            <a:r>
              <a:rPr lang="en-US" b="1" dirty="0"/>
              <a:t>2020 will be another busy year for the JWST team.</a:t>
            </a:r>
          </a:p>
        </p:txBody>
      </p:sp>
      <p:sp>
        <p:nvSpPr>
          <p:cNvPr id="73" name="Title"/>
          <p:cNvSpPr>
            <a:spLocks noGrp="1"/>
          </p:cNvSpPr>
          <p:nvPr>
            <p:ph type="title"/>
          </p:nvPr>
        </p:nvSpPr>
        <p:spPr>
          <a:prstGeom prst="rect">
            <a:avLst/>
          </a:prstGeom>
        </p:spPr>
        <p:txBody>
          <a:bodyPr/>
          <a:lstStyle/>
          <a:p>
            <a:r>
              <a:rPr lang="en-US" dirty="0"/>
              <a:t>JWST – observatory status</a:t>
            </a:r>
            <a:endParaRPr dirty="0"/>
          </a:p>
        </p:txBody>
      </p:sp>
      <p:pic>
        <p:nvPicPr>
          <p:cNvPr id="8" name="Picture 2" descr="https://www.nasa.gov/sites/default/files/thumbnails/image/header.jpeg">
            <a:extLst>
              <a:ext uri="{FF2B5EF4-FFF2-40B4-BE49-F238E27FC236}">
                <a16:creationId xmlns:a16="http://schemas.microsoft.com/office/drawing/2014/main" id="{F77DF900-C479-854B-9EDB-D8AA60407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33" y="1756371"/>
            <a:ext cx="14697917" cy="1086003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7F2B49D7-E1D1-284C-814A-4B5EA3C230EA}"/>
              </a:ext>
            </a:extLst>
          </p:cNvPr>
          <p:cNvSpPr txBox="1"/>
          <p:nvPr/>
        </p:nvSpPr>
        <p:spPr>
          <a:xfrm rot="16200000">
            <a:off x="-771732" y="10296095"/>
            <a:ext cx="360836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Credit: NASA/Chris Gunn</a:t>
            </a:r>
          </a:p>
        </p:txBody>
      </p:sp>
    </p:spTree>
    <p:extLst>
      <p:ext uri="{BB962C8B-B14F-4D97-AF65-F5344CB8AC3E}">
        <p14:creationId xmlns:p14="http://schemas.microsoft.com/office/powerpoint/2010/main" val="35636825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22</a:t>
            </a:fld>
            <a:endParaRPr/>
          </a:p>
        </p:txBody>
      </p:sp>
      <p:sp>
        <p:nvSpPr>
          <p:cNvPr id="73" name="Title"/>
          <p:cNvSpPr>
            <a:spLocks noGrp="1"/>
          </p:cNvSpPr>
          <p:nvPr>
            <p:ph type="title"/>
          </p:nvPr>
        </p:nvSpPr>
        <p:spPr>
          <a:prstGeom prst="rect">
            <a:avLst/>
          </a:prstGeom>
        </p:spPr>
        <p:txBody>
          <a:bodyPr/>
          <a:lstStyle/>
          <a:p>
            <a:r>
              <a:rPr lang="en-US" dirty="0"/>
              <a:t>JWST – next steps</a:t>
            </a:r>
            <a:endParaRPr dirty="0"/>
          </a:p>
        </p:txBody>
      </p:sp>
      <p:pic>
        <p:nvPicPr>
          <p:cNvPr id="2" name="Picture 1">
            <a:extLst>
              <a:ext uri="{FF2B5EF4-FFF2-40B4-BE49-F238E27FC236}">
                <a16:creationId xmlns:a16="http://schemas.microsoft.com/office/drawing/2014/main" id="{719194E5-53A7-6047-9D12-ADA0AEC43177}"/>
              </a:ext>
            </a:extLst>
          </p:cNvPr>
          <p:cNvPicPr>
            <a:picLocks noChangeAspect="1"/>
          </p:cNvPicPr>
          <p:nvPr/>
        </p:nvPicPr>
        <p:blipFill>
          <a:blip r:embed="rId2"/>
          <a:stretch>
            <a:fillRect/>
          </a:stretch>
        </p:blipFill>
        <p:spPr>
          <a:xfrm>
            <a:off x="1248833" y="1756371"/>
            <a:ext cx="16764833" cy="11977315"/>
          </a:xfrm>
          <a:prstGeom prst="rect">
            <a:avLst/>
          </a:prstGeom>
        </p:spPr>
      </p:pic>
      <p:sp>
        <p:nvSpPr>
          <p:cNvPr id="5" name="TextBox 4">
            <a:extLst>
              <a:ext uri="{FF2B5EF4-FFF2-40B4-BE49-F238E27FC236}">
                <a16:creationId xmlns:a16="http://schemas.microsoft.com/office/drawing/2014/main" id="{3852D533-EA01-564E-A28D-EBCB9BDC3F8F}"/>
              </a:ext>
            </a:extLst>
          </p:cNvPr>
          <p:cNvSpPr txBox="1"/>
          <p:nvPr/>
        </p:nvSpPr>
        <p:spPr>
          <a:xfrm rot="16200000">
            <a:off x="-2205639" y="6021314"/>
            <a:ext cx="6370334" cy="5386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0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Status 13 January 2020 – presentation E. Smith (NASA)</a:t>
            </a:r>
          </a:p>
        </p:txBody>
      </p:sp>
      <p:cxnSp>
        <p:nvCxnSpPr>
          <p:cNvPr id="14" name="Straight Arrow Connector 13">
            <a:extLst>
              <a:ext uri="{FF2B5EF4-FFF2-40B4-BE49-F238E27FC236}">
                <a16:creationId xmlns:a16="http://schemas.microsoft.com/office/drawing/2014/main" id="{7B678C59-C181-E84C-9167-C8207081B0C0}"/>
              </a:ext>
            </a:extLst>
          </p:cNvPr>
          <p:cNvCxnSpPr>
            <a:cxnSpLocks/>
          </p:cNvCxnSpPr>
          <p:nvPr/>
        </p:nvCxnSpPr>
        <p:spPr>
          <a:xfrm flipH="1">
            <a:off x="18645475" y="3870499"/>
            <a:ext cx="24716" cy="7999705"/>
          </a:xfrm>
          <a:prstGeom prst="straightConnector1">
            <a:avLst/>
          </a:prstGeom>
          <a:noFill/>
          <a:ln w="76200" cap="flat">
            <a:solidFill>
              <a:schemeClr val="accent5">
                <a:lumOff val="13067"/>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6E5788D-B34E-CC4B-ADD0-3C6435910E4C}"/>
              </a:ext>
            </a:extLst>
          </p:cNvPr>
          <p:cNvSpPr txBox="1"/>
          <p:nvPr/>
        </p:nvSpPr>
        <p:spPr>
          <a:xfrm>
            <a:off x="18611753" y="2901003"/>
            <a:ext cx="3478516"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lang="en-GB" b="1" dirty="0"/>
              <a:t>From now…</a:t>
            </a:r>
            <a:endParaRPr kumimoji="0" lang="en-GB" sz="4800" b="1"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
        <p:nvSpPr>
          <p:cNvPr id="18" name="TextBox 17">
            <a:extLst>
              <a:ext uri="{FF2B5EF4-FFF2-40B4-BE49-F238E27FC236}">
                <a16:creationId xmlns:a16="http://schemas.microsoft.com/office/drawing/2014/main" id="{DDAE98CA-29F8-E24F-9A1D-0FC04B82F424}"/>
              </a:ext>
            </a:extLst>
          </p:cNvPr>
          <p:cNvSpPr txBox="1"/>
          <p:nvPr/>
        </p:nvSpPr>
        <p:spPr>
          <a:xfrm>
            <a:off x="18552276" y="11897428"/>
            <a:ext cx="5551200"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lang="en-GB" b="1" dirty="0"/>
              <a:t>To the end of 2020!</a:t>
            </a:r>
            <a:endParaRPr kumimoji="0" lang="en-GB" sz="4800" b="1"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
        <p:nvSpPr>
          <p:cNvPr id="16" name="TextBox 15">
            <a:extLst>
              <a:ext uri="{FF2B5EF4-FFF2-40B4-BE49-F238E27FC236}">
                <a16:creationId xmlns:a16="http://schemas.microsoft.com/office/drawing/2014/main" id="{20D944AB-34EC-5645-BBF8-FF934EED0D58}"/>
              </a:ext>
            </a:extLst>
          </p:cNvPr>
          <p:cNvSpPr txBox="1"/>
          <p:nvPr/>
        </p:nvSpPr>
        <p:spPr>
          <a:xfrm>
            <a:off x="19290093" y="4250169"/>
            <a:ext cx="5081368" cy="7135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800" b="1"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First time activities highlighted in blue.</a:t>
            </a:r>
          </a:p>
          <a:p>
            <a:pPr marL="0" marR="0" indent="0" algn="l" defTabSz="825500" rtl="0" fontAlgn="auto" latinLnBrk="0" hangingPunct="0">
              <a:lnSpc>
                <a:spcPct val="100000"/>
              </a:lnSpc>
              <a:spcBef>
                <a:spcPts val="1000"/>
              </a:spcBef>
              <a:spcAft>
                <a:spcPts val="0"/>
              </a:spcAft>
              <a:buClrTx/>
              <a:buSzTx/>
              <a:buFontTx/>
              <a:buNone/>
              <a:tabLst/>
            </a:pPr>
            <a:endParaRPr lang="en-GB" b="1" dirty="0"/>
          </a:p>
          <a:p>
            <a:pPr marL="0" marR="0" indent="0" algn="l" defTabSz="825500" rtl="0" fontAlgn="auto" latinLnBrk="0" hangingPunct="0">
              <a:lnSpc>
                <a:spcPct val="100000"/>
              </a:lnSpc>
              <a:spcBef>
                <a:spcPts val="1000"/>
              </a:spcBef>
              <a:spcAft>
                <a:spcPts val="0"/>
              </a:spcAft>
              <a:buClrTx/>
              <a:buSzTx/>
              <a:buFontTx/>
              <a:buNone/>
              <a:tabLst/>
            </a:pPr>
            <a:r>
              <a:rPr kumimoji="0" lang="en-GB" sz="4800" b="1"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The vast majority of activities are not done for the first time.</a:t>
            </a:r>
          </a:p>
        </p:txBody>
      </p:sp>
      <p:cxnSp>
        <p:nvCxnSpPr>
          <p:cNvPr id="19" name="Straight Arrow Connector 18">
            <a:extLst>
              <a:ext uri="{FF2B5EF4-FFF2-40B4-BE49-F238E27FC236}">
                <a16:creationId xmlns:a16="http://schemas.microsoft.com/office/drawing/2014/main" id="{016A7FA6-066F-F64A-8C07-5E2556BBB369}"/>
              </a:ext>
            </a:extLst>
          </p:cNvPr>
          <p:cNvCxnSpPr/>
          <p:nvPr/>
        </p:nvCxnSpPr>
        <p:spPr>
          <a:xfrm flipH="1">
            <a:off x="12480322" y="8112725"/>
            <a:ext cx="939113" cy="0"/>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177B4DAA-B79A-854E-B67C-974CF60DCD01}"/>
              </a:ext>
            </a:extLst>
          </p:cNvPr>
          <p:cNvSpPr txBox="1"/>
          <p:nvPr/>
        </p:nvSpPr>
        <p:spPr>
          <a:xfrm>
            <a:off x="13522511" y="7246978"/>
            <a:ext cx="4596712" cy="20774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000" b="1" i="0" u="none" strike="noStrike" cap="none" spc="0" normalizeH="0" baseline="0" dirty="0">
                <a:ln>
                  <a:noFill/>
                </a:ln>
                <a:solidFill>
                  <a:srgbClr val="FF0000"/>
                </a:solidFill>
                <a:effectLst/>
                <a:uFillTx/>
                <a:latin typeface="+mn-lt"/>
                <a:ea typeface="+mn-ea"/>
                <a:cs typeface="+mn-cs"/>
                <a:sym typeface="Avenir Book"/>
              </a:rPr>
              <a:t>Major observatory-level test activities (mid-2020)</a:t>
            </a:r>
          </a:p>
        </p:txBody>
      </p:sp>
      <p:sp>
        <p:nvSpPr>
          <p:cNvPr id="23" name="TextBox 22">
            <a:extLst>
              <a:ext uri="{FF2B5EF4-FFF2-40B4-BE49-F238E27FC236}">
                <a16:creationId xmlns:a16="http://schemas.microsoft.com/office/drawing/2014/main" id="{0296D1BB-6660-3645-B88F-6E48839FDA66}"/>
              </a:ext>
            </a:extLst>
          </p:cNvPr>
          <p:cNvSpPr txBox="1"/>
          <p:nvPr/>
        </p:nvSpPr>
        <p:spPr>
          <a:xfrm>
            <a:off x="14641075" y="1560328"/>
            <a:ext cx="4427494" cy="10977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lang="en-GB" sz="2400" dirty="0"/>
              <a:t>I</a:t>
            </a:r>
            <a:r>
              <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&amp;T = integration and testing</a:t>
            </a:r>
          </a:p>
          <a:p>
            <a:pPr marL="0" marR="0" indent="0" algn="l" defTabSz="825500" rtl="0" fontAlgn="auto" latinLnBrk="0" hangingPunct="0">
              <a:lnSpc>
                <a:spcPct val="100000"/>
              </a:lnSpc>
              <a:spcBef>
                <a:spcPts val="1000"/>
              </a:spcBef>
              <a:spcAft>
                <a:spcPts val="0"/>
              </a:spcAft>
              <a:buClrTx/>
              <a:buSzTx/>
              <a:buFontTx/>
              <a:buNone/>
              <a:tabLst/>
            </a:pPr>
            <a:r>
              <a:rPr lang="en-GB" sz="2400" dirty="0"/>
              <a:t>SCE = spacecraft and sunshield</a:t>
            </a:r>
            <a:endParaRPr kumimoji="0" lang="en-GB" sz="2400" b="0"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
        <p:nvSpPr>
          <p:cNvPr id="24" name="TextBox 23">
            <a:extLst>
              <a:ext uri="{FF2B5EF4-FFF2-40B4-BE49-F238E27FC236}">
                <a16:creationId xmlns:a16="http://schemas.microsoft.com/office/drawing/2014/main" id="{E113E42F-FB5D-EC4D-9C1B-D8E60DE62106}"/>
              </a:ext>
            </a:extLst>
          </p:cNvPr>
          <p:cNvSpPr txBox="1"/>
          <p:nvPr/>
        </p:nvSpPr>
        <p:spPr>
          <a:xfrm>
            <a:off x="9799198" y="11288563"/>
            <a:ext cx="8490539"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000" b="1" i="0" u="none" strike="noStrike" cap="none" spc="0" normalizeH="0" baseline="0" dirty="0">
                <a:ln>
                  <a:noFill/>
                </a:ln>
                <a:solidFill>
                  <a:srgbClr val="FF0000"/>
                </a:solidFill>
                <a:effectLst/>
                <a:uFillTx/>
                <a:latin typeface="+mn-lt"/>
                <a:ea typeface="+mn-ea"/>
                <a:cs typeface="+mn-cs"/>
                <a:sym typeface="Avenir Book"/>
              </a:rPr>
              <a:t>Final deployment and stowing tests</a:t>
            </a:r>
          </a:p>
        </p:txBody>
      </p:sp>
      <p:sp>
        <p:nvSpPr>
          <p:cNvPr id="25" name="TextBox 24">
            <a:extLst>
              <a:ext uri="{FF2B5EF4-FFF2-40B4-BE49-F238E27FC236}">
                <a16:creationId xmlns:a16="http://schemas.microsoft.com/office/drawing/2014/main" id="{DB9DE4B5-8A75-AE4F-B20F-BBE30EF25551}"/>
              </a:ext>
            </a:extLst>
          </p:cNvPr>
          <p:cNvSpPr txBox="1"/>
          <p:nvPr/>
        </p:nvSpPr>
        <p:spPr>
          <a:xfrm>
            <a:off x="12900455" y="5785671"/>
            <a:ext cx="4596714" cy="14619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000" b="1" i="0" u="none" strike="noStrike" cap="none" spc="0" normalizeH="0" baseline="0" dirty="0">
                <a:ln>
                  <a:noFill/>
                </a:ln>
                <a:solidFill>
                  <a:srgbClr val="FF0000"/>
                </a:solidFill>
                <a:effectLst/>
                <a:uFillTx/>
                <a:latin typeface="+mn-lt"/>
                <a:ea typeface="+mn-ea"/>
                <a:cs typeface="+mn-cs"/>
                <a:sym typeface="Avenir Book"/>
              </a:rPr>
              <a:t>Checks before observatory testing</a:t>
            </a:r>
          </a:p>
        </p:txBody>
      </p:sp>
      <p:sp>
        <p:nvSpPr>
          <p:cNvPr id="26" name="TextBox 25">
            <a:extLst>
              <a:ext uri="{FF2B5EF4-FFF2-40B4-BE49-F238E27FC236}">
                <a16:creationId xmlns:a16="http://schemas.microsoft.com/office/drawing/2014/main" id="{AB5EE12B-7C9B-F74B-905E-FE4B7EC414D2}"/>
              </a:ext>
            </a:extLst>
          </p:cNvPr>
          <p:cNvSpPr txBox="1"/>
          <p:nvPr/>
        </p:nvSpPr>
        <p:spPr>
          <a:xfrm>
            <a:off x="9178388" y="12537833"/>
            <a:ext cx="2461678"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4000" b="1" i="0" u="none" strike="noStrike" cap="none" spc="0" normalizeH="0" baseline="0" dirty="0">
                <a:ln>
                  <a:noFill/>
                </a:ln>
                <a:solidFill>
                  <a:srgbClr val="FF0000"/>
                </a:solidFill>
                <a:effectLst/>
                <a:uFillTx/>
                <a:latin typeface="+mn-lt"/>
                <a:ea typeface="+mn-ea"/>
                <a:cs typeface="+mn-cs"/>
                <a:sym typeface="Avenir Book"/>
              </a:rPr>
              <a:t>Shipping!</a:t>
            </a:r>
          </a:p>
        </p:txBody>
      </p:sp>
    </p:spTree>
    <p:extLst>
      <p:ext uri="{BB962C8B-B14F-4D97-AF65-F5344CB8AC3E}">
        <p14:creationId xmlns:p14="http://schemas.microsoft.com/office/powerpoint/2010/main" val="35144540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23</a:t>
            </a:fld>
            <a:endParaRPr/>
          </a:p>
        </p:txBody>
      </p:sp>
      <p:sp>
        <p:nvSpPr>
          <p:cNvPr id="9" name="Body">
            <a:extLst>
              <a:ext uri="{FF2B5EF4-FFF2-40B4-BE49-F238E27FC236}">
                <a16:creationId xmlns:a16="http://schemas.microsoft.com/office/drawing/2014/main" id="{0F203F83-B179-9E4B-90CF-E761949F6230}"/>
              </a:ext>
            </a:extLst>
          </p:cNvPr>
          <p:cNvSpPr>
            <a:spLocks noGrp="1"/>
          </p:cNvSpPr>
          <p:nvPr>
            <p:ph type="body" idx="1"/>
          </p:nvPr>
        </p:nvSpPr>
        <p:spPr>
          <a:xfrm>
            <a:off x="17398314" y="3608746"/>
            <a:ext cx="6771502" cy="8661671"/>
          </a:xfrm>
          <a:prstGeom prst="rect">
            <a:avLst/>
          </a:prstGeom>
        </p:spPr>
        <p:txBody>
          <a:bodyPr>
            <a:normAutofit/>
          </a:bodyPr>
          <a:lstStyle/>
          <a:p>
            <a:pPr marL="0" indent="0" algn="just">
              <a:buNone/>
            </a:pPr>
            <a:r>
              <a:rPr lang="en-US" b="1" dirty="0"/>
              <a:t>Launch is still planned for </a:t>
            </a:r>
            <a:r>
              <a:rPr lang="en-US" b="1" dirty="0">
                <a:solidFill>
                  <a:srgbClr val="00B050"/>
                </a:solidFill>
              </a:rPr>
              <a:t>March 2021 </a:t>
            </a:r>
            <a:r>
              <a:rPr lang="en-US" b="1" dirty="0"/>
              <a:t>with the observatory arriving in </a:t>
            </a:r>
            <a:r>
              <a:rPr lang="en-US" b="1" dirty="0" err="1"/>
              <a:t>Kourou</a:t>
            </a:r>
            <a:r>
              <a:rPr lang="en-US" b="1" dirty="0"/>
              <a:t> at the end of 2020.</a:t>
            </a:r>
          </a:p>
          <a:p>
            <a:pPr marL="0" indent="0" algn="just">
              <a:buNone/>
            </a:pPr>
            <a:endParaRPr lang="en-US" b="1" dirty="0"/>
          </a:p>
          <a:p>
            <a:pPr marL="0" indent="0" algn="just">
              <a:buNone/>
            </a:pPr>
            <a:r>
              <a:rPr lang="en-US" b="1" dirty="0"/>
              <a:t>JWST still has some schedule margin (2 months) but schedule is tight.</a:t>
            </a:r>
          </a:p>
        </p:txBody>
      </p:sp>
      <p:sp>
        <p:nvSpPr>
          <p:cNvPr id="73" name="Title"/>
          <p:cNvSpPr>
            <a:spLocks noGrp="1"/>
          </p:cNvSpPr>
          <p:nvPr>
            <p:ph type="title"/>
          </p:nvPr>
        </p:nvSpPr>
        <p:spPr>
          <a:prstGeom prst="rect">
            <a:avLst/>
          </a:prstGeom>
        </p:spPr>
        <p:txBody>
          <a:bodyPr/>
          <a:lstStyle/>
          <a:p>
            <a:r>
              <a:rPr lang="en-US" dirty="0"/>
              <a:t>JWST – observatory status</a:t>
            </a:r>
            <a:endParaRPr dirty="0"/>
          </a:p>
        </p:txBody>
      </p:sp>
      <p:pic>
        <p:nvPicPr>
          <p:cNvPr id="2" name="Picture 1">
            <a:extLst>
              <a:ext uri="{FF2B5EF4-FFF2-40B4-BE49-F238E27FC236}">
                <a16:creationId xmlns:a16="http://schemas.microsoft.com/office/drawing/2014/main" id="{F7940F64-F125-434A-8283-DD7B6372AA44}"/>
              </a:ext>
            </a:extLst>
          </p:cNvPr>
          <p:cNvPicPr>
            <a:picLocks noChangeAspect="1"/>
          </p:cNvPicPr>
          <p:nvPr/>
        </p:nvPicPr>
        <p:blipFill>
          <a:blip r:embed="rId2"/>
          <a:stretch>
            <a:fillRect/>
          </a:stretch>
        </p:blipFill>
        <p:spPr>
          <a:xfrm>
            <a:off x="1248833" y="1756371"/>
            <a:ext cx="15877632" cy="11775910"/>
          </a:xfrm>
          <a:prstGeom prst="rect">
            <a:avLst/>
          </a:prstGeom>
        </p:spPr>
      </p:pic>
      <p:sp>
        <p:nvSpPr>
          <p:cNvPr id="7" name="TextBox 6">
            <a:extLst>
              <a:ext uri="{FF2B5EF4-FFF2-40B4-BE49-F238E27FC236}">
                <a16:creationId xmlns:a16="http://schemas.microsoft.com/office/drawing/2014/main" id="{F52BDF83-0B20-1341-A302-494DFAC5EA85}"/>
              </a:ext>
            </a:extLst>
          </p:cNvPr>
          <p:cNvSpPr txBox="1"/>
          <p:nvPr/>
        </p:nvSpPr>
        <p:spPr>
          <a:xfrm rot="16200000">
            <a:off x="-2205639" y="6021314"/>
            <a:ext cx="6370334" cy="5386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GB" sz="20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Status 13 January 2020 – presentation E. Smith (NASA)</a:t>
            </a:r>
          </a:p>
        </p:txBody>
      </p:sp>
    </p:spTree>
    <p:extLst>
      <p:ext uri="{BB962C8B-B14F-4D97-AF65-F5344CB8AC3E}">
        <p14:creationId xmlns:p14="http://schemas.microsoft.com/office/powerpoint/2010/main" val="411239636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24</a:t>
            </a:fld>
            <a:endParaRPr/>
          </a:p>
        </p:txBody>
      </p:sp>
      <p:sp>
        <p:nvSpPr>
          <p:cNvPr id="72" name="Body"/>
          <p:cNvSpPr>
            <a:spLocks noGrp="1"/>
          </p:cNvSpPr>
          <p:nvPr>
            <p:ph type="body" idx="1"/>
          </p:nvPr>
        </p:nvSpPr>
        <p:spPr>
          <a:xfrm>
            <a:off x="1248833" y="1964265"/>
            <a:ext cx="20391967" cy="10587953"/>
          </a:xfrm>
          <a:prstGeom prst="rect">
            <a:avLst/>
          </a:prstGeom>
        </p:spPr>
        <p:txBody>
          <a:bodyPr>
            <a:normAutofit/>
          </a:bodyPr>
          <a:lstStyle/>
          <a:p>
            <a:pPr marL="0" indent="0" algn="just">
              <a:buNone/>
            </a:pPr>
            <a:endParaRPr lang="en-US" sz="6000" b="1" dirty="0"/>
          </a:p>
          <a:p>
            <a:pPr marL="0" indent="0" algn="just">
              <a:buNone/>
            </a:pPr>
            <a:r>
              <a:rPr lang="en-US" sz="6000" b="1" dirty="0"/>
              <a:t>JWST is on track for a launch in March 2021!</a:t>
            </a:r>
          </a:p>
          <a:p>
            <a:pPr marL="0" indent="0" algn="just">
              <a:buNone/>
            </a:pPr>
            <a:endParaRPr lang="en-US" sz="6000" b="1" dirty="0"/>
          </a:p>
          <a:p>
            <a:pPr marL="0" indent="0" algn="just">
              <a:buNone/>
            </a:pPr>
            <a:r>
              <a:rPr lang="en-US" sz="6000" b="1" dirty="0"/>
              <a:t>2020 will be a very busy year for the JWST team as engineers and scientists work to ready it for its shipping to the launch site in French Guyana at the very end of the year!</a:t>
            </a:r>
          </a:p>
          <a:p>
            <a:pPr marL="0" indent="0" algn="just">
              <a:buNone/>
            </a:pPr>
            <a:endParaRPr lang="en-US" sz="6000" b="1" dirty="0"/>
          </a:p>
          <a:p>
            <a:pPr marL="0" indent="0" algn="just">
              <a:buNone/>
            </a:pPr>
            <a:r>
              <a:rPr lang="en-US" sz="6000" b="1" dirty="0"/>
              <a:t>Thanks for your attention.</a:t>
            </a:r>
          </a:p>
          <a:p>
            <a:pPr marL="0" indent="0" algn="just">
              <a:buNone/>
            </a:pPr>
            <a:endParaRPr sz="6000" b="1" dirty="0"/>
          </a:p>
        </p:txBody>
      </p:sp>
      <p:sp>
        <p:nvSpPr>
          <p:cNvPr id="73" name="Title"/>
          <p:cNvSpPr>
            <a:spLocks noGrp="1"/>
          </p:cNvSpPr>
          <p:nvPr>
            <p:ph type="title"/>
          </p:nvPr>
        </p:nvSpPr>
        <p:spPr>
          <a:prstGeom prst="rect">
            <a:avLst/>
          </a:prstGeom>
        </p:spPr>
        <p:txBody>
          <a:bodyPr/>
          <a:lstStyle/>
          <a:p>
            <a:r>
              <a:rPr lang="en-US" dirty="0"/>
              <a:t>JWST status - conclusion</a:t>
            </a:r>
            <a:endParaRPr dirty="0"/>
          </a:p>
        </p:txBody>
      </p:sp>
    </p:spTree>
    <p:extLst>
      <p:ext uri="{BB962C8B-B14F-4D97-AF65-F5344CB8AC3E}">
        <p14:creationId xmlns:p14="http://schemas.microsoft.com/office/powerpoint/2010/main" val="373829529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3AC921-4514-F26F-3BA4-73A1586EBCB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pic>
        <p:nvPicPr>
          <p:cNvPr id="6" name="Picture 5">
            <a:extLst>
              <a:ext uri="{FF2B5EF4-FFF2-40B4-BE49-F238E27FC236}">
                <a16:creationId xmlns:a16="http://schemas.microsoft.com/office/drawing/2014/main" id="{308B62CB-B603-1A7D-332F-729F6F53FD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24384000" cy="186432"/>
          </a:xfrm>
          <a:prstGeom prst="rect">
            <a:avLst/>
          </a:prstGeom>
        </p:spPr>
      </p:pic>
      <p:sp>
        <p:nvSpPr>
          <p:cNvPr id="7" name="Title 1">
            <a:extLst>
              <a:ext uri="{FF2B5EF4-FFF2-40B4-BE49-F238E27FC236}">
                <a16:creationId xmlns:a16="http://schemas.microsoft.com/office/drawing/2014/main" id="{B67A7C70-B828-87CC-62C0-1F81BE0657D3}"/>
              </a:ext>
            </a:extLst>
          </p:cNvPr>
          <p:cNvSpPr>
            <a:spLocks noGrp="1"/>
          </p:cNvSpPr>
          <p:nvPr>
            <p:ph type="title"/>
          </p:nvPr>
        </p:nvSpPr>
        <p:spPr>
          <a:xfrm>
            <a:off x="1702527" y="2186424"/>
            <a:ext cx="20236978" cy="5890784"/>
          </a:xfrm>
        </p:spPr>
        <p:txBody>
          <a:bodyPr>
            <a:noAutofit/>
          </a:bodyPr>
          <a:lstStyle/>
          <a:p>
            <a:r>
              <a:rPr lang="en-US" sz="12000" b="1" dirty="0">
                <a:solidFill>
                  <a:schemeClr val="bg1"/>
                </a:solidFill>
                <a:latin typeface="Helvetica" pitchFamily="2" charset="0"/>
              </a:rPr>
              <a:t>The Big Reveal: </a:t>
            </a:r>
            <a:br>
              <a:rPr lang="en-US" sz="12000" b="1" dirty="0">
                <a:solidFill>
                  <a:schemeClr val="bg1"/>
                </a:solidFill>
                <a:latin typeface="Helvetica" pitchFamily="2" charset="0"/>
              </a:rPr>
            </a:br>
            <a:r>
              <a:rPr lang="en-US" sz="12000" b="1" dirty="0">
                <a:solidFill>
                  <a:schemeClr val="bg1"/>
                </a:solidFill>
                <a:latin typeface="Helvetica" pitchFamily="2" charset="0"/>
              </a:rPr>
              <a:t>Webb’s First Observations </a:t>
            </a:r>
            <a:endParaRPr lang="en-US" sz="12000" b="1" dirty="0">
              <a:solidFill>
                <a:schemeClr val="bg1"/>
              </a:solidFill>
              <a:latin typeface="Helvetica" pitchFamily="2" charset="0"/>
              <a:cs typeface="Arial" panose="020B0604020202020204" pitchFamily="34" charset="0"/>
            </a:endParaRPr>
          </a:p>
        </p:txBody>
      </p:sp>
      <p:pic>
        <p:nvPicPr>
          <p:cNvPr id="10" name="Picture 9">
            <a:extLst>
              <a:ext uri="{FF2B5EF4-FFF2-40B4-BE49-F238E27FC236}">
                <a16:creationId xmlns:a16="http://schemas.microsoft.com/office/drawing/2014/main" id="{6B05184A-ED53-ABF8-19F9-1664D59F2D12}"/>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flipV="1">
            <a:off x="658570" y="9929892"/>
            <a:ext cx="7347092" cy="225124"/>
          </a:xfrm>
          <a:prstGeom prst="rect">
            <a:avLst/>
          </a:prstGeom>
        </p:spPr>
      </p:pic>
    </p:spTree>
    <p:extLst>
      <p:ext uri="{BB962C8B-B14F-4D97-AF65-F5344CB8AC3E}">
        <p14:creationId xmlns:p14="http://schemas.microsoft.com/office/powerpoint/2010/main" val="522087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7A10EA9-00F5-564B-C24E-017EE8847787}"/>
              </a:ext>
            </a:extLst>
          </p:cNvPr>
          <p:cNvPicPr>
            <a:picLocks noChangeAspect="1"/>
          </p:cNvPicPr>
          <p:nvPr/>
        </p:nvPicPr>
        <p:blipFill>
          <a:blip r:embed="rId3"/>
          <a:stretch>
            <a:fillRect/>
          </a:stretch>
        </p:blipFill>
        <p:spPr>
          <a:xfrm>
            <a:off x="-1875972" y="-1459549"/>
            <a:ext cx="27681146" cy="17269219"/>
          </a:xfrm>
          <a:prstGeom prst="rect">
            <a:avLst/>
          </a:prstGeom>
        </p:spPr>
      </p:pic>
    </p:spTree>
    <p:extLst>
      <p:ext uri="{BB962C8B-B14F-4D97-AF65-F5344CB8AC3E}">
        <p14:creationId xmlns:p14="http://schemas.microsoft.com/office/powerpoint/2010/main" val="314412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housands of small galaxies appear across this view. Their colors vary. Some are shades of orange, while others are white. Most appear as fuzzy ovals, but a few have distinct spiral arms. In front of the galaxies are several foreground stars. Most appear blue with diffraction spikes, forming an eight-pointed star shape. There are also many thin, long, orange arcs that curve around the center of the image.">
            <a:extLst>
              <a:ext uri="{FF2B5EF4-FFF2-40B4-BE49-F238E27FC236}">
                <a16:creationId xmlns:a16="http://schemas.microsoft.com/office/drawing/2014/main" id="{5C744224-12F5-5147-BB36-B0313C06915E}"/>
              </a:ext>
            </a:extLst>
          </p:cNvPr>
          <p:cNvPicPr>
            <a:picLocks noChangeAspect="1"/>
          </p:cNvPicPr>
          <p:nvPr/>
        </p:nvPicPr>
        <p:blipFill>
          <a:blip r:embed="rId3"/>
          <a:stretch>
            <a:fillRect/>
          </a:stretch>
        </p:blipFill>
        <p:spPr>
          <a:xfrm>
            <a:off x="0" y="0"/>
            <a:ext cx="24384000" cy="13716000"/>
          </a:xfrm>
          <a:prstGeom prst="rect">
            <a:avLst/>
          </a:prstGeom>
        </p:spPr>
      </p:pic>
      <p:pic>
        <p:nvPicPr>
          <p:cNvPr id="6" name="Picture 5">
            <a:extLst>
              <a:ext uri="{FF2B5EF4-FFF2-40B4-BE49-F238E27FC236}">
                <a16:creationId xmlns:a16="http://schemas.microsoft.com/office/drawing/2014/main" id="{4576200B-8F86-13EE-5CFE-8E8A240519C0}"/>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0" y="0"/>
            <a:ext cx="24384000" cy="186432"/>
          </a:xfrm>
          <a:prstGeom prst="rect">
            <a:avLst/>
          </a:prstGeom>
        </p:spPr>
      </p:pic>
      <p:sp>
        <p:nvSpPr>
          <p:cNvPr id="16" name="TextBox 15">
            <a:extLst>
              <a:ext uri="{FF2B5EF4-FFF2-40B4-BE49-F238E27FC236}">
                <a16:creationId xmlns:a16="http://schemas.microsoft.com/office/drawing/2014/main" id="{5279B6BE-CEFC-40BB-7EE6-8000EF21ED4A}"/>
              </a:ext>
            </a:extLst>
          </p:cNvPr>
          <p:cNvSpPr txBox="1"/>
          <p:nvPr/>
        </p:nvSpPr>
        <p:spPr>
          <a:xfrm>
            <a:off x="672804" y="3593513"/>
            <a:ext cx="14445468" cy="2246769"/>
          </a:xfrm>
          <a:prstGeom prst="rect">
            <a:avLst/>
          </a:prstGeom>
          <a:noFill/>
        </p:spPr>
        <p:txBody>
          <a:bodyPr wrap="square" rtlCol="0">
            <a:spAutoFit/>
          </a:bodyPr>
          <a:lstStyle/>
          <a:p>
            <a:r>
              <a:rPr lang="en-US" sz="7000" b="1" dirty="0">
                <a:solidFill>
                  <a:schemeClr val="bg1"/>
                </a:solidFill>
                <a:latin typeface="Helvetica" pitchFamily="2" charset="0"/>
              </a:rPr>
              <a:t>Webb’s First Deep Field</a:t>
            </a:r>
          </a:p>
          <a:p>
            <a:r>
              <a:rPr lang="en-US" sz="7000" b="1" dirty="0">
                <a:solidFill>
                  <a:schemeClr val="bg1"/>
                </a:solidFill>
                <a:latin typeface="Helvetica" pitchFamily="2" charset="0"/>
              </a:rPr>
              <a:t>SMACS 0723</a:t>
            </a:r>
          </a:p>
        </p:txBody>
      </p:sp>
      <p:sp>
        <p:nvSpPr>
          <p:cNvPr id="17" name="TextBox 16">
            <a:extLst>
              <a:ext uri="{FF2B5EF4-FFF2-40B4-BE49-F238E27FC236}">
                <a16:creationId xmlns:a16="http://schemas.microsoft.com/office/drawing/2014/main" id="{400B8755-9B48-3E7F-9C0D-B7993F334957}"/>
              </a:ext>
            </a:extLst>
          </p:cNvPr>
          <p:cNvSpPr txBox="1"/>
          <p:nvPr/>
        </p:nvSpPr>
        <p:spPr>
          <a:xfrm>
            <a:off x="672805" y="11746293"/>
            <a:ext cx="7038254" cy="1384995"/>
          </a:xfrm>
          <a:prstGeom prst="rect">
            <a:avLst/>
          </a:prstGeom>
          <a:noFill/>
        </p:spPr>
        <p:txBody>
          <a:bodyPr wrap="square" rtlCol="0">
            <a:spAutoFit/>
          </a:bodyPr>
          <a:lstStyle/>
          <a:p>
            <a:r>
              <a:rPr lang="en-US" sz="2800" b="1" dirty="0">
                <a:solidFill>
                  <a:schemeClr val="bg1"/>
                </a:solidFill>
                <a:latin typeface="Helvetica" pitchFamily="2" charset="0"/>
              </a:rPr>
              <a:t>Near-Infrared Light</a:t>
            </a:r>
          </a:p>
          <a:p>
            <a:r>
              <a:rPr lang="en-US" sz="2800" b="1" dirty="0" err="1">
                <a:solidFill>
                  <a:schemeClr val="bg1"/>
                </a:solidFill>
                <a:latin typeface="Helvetica" pitchFamily="2" charset="0"/>
              </a:rPr>
              <a:t>NIRCam</a:t>
            </a:r>
            <a:r>
              <a:rPr lang="en-US" sz="2800" b="1" dirty="0">
                <a:solidFill>
                  <a:schemeClr val="bg1"/>
                </a:solidFill>
                <a:latin typeface="Helvetica" pitchFamily="2" charset="0"/>
              </a:rPr>
              <a:t> Image</a:t>
            </a:r>
          </a:p>
          <a:p>
            <a:endParaRPr lang="en-US" sz="2800" b="1" dirty="0">
              <a:solidFill>
                <a:schemeClr val="bg1"/>
              </a:solidFill>
              <a:latin typeface="Helvetica" pitchFamily="2" charset="0"/>
            </a:endParaRPr>
          </a:p>
        </p:txBody>
      </p:sp>
    </p:spTree>
    <p:extLst>
      <p:ext uri="{BB962C8B-B14F-4D97-AF65-F5344CB8AC3E}">
        <p14:creationId xmlns:p14="http://schemas.microsoft.com/office/powerpoint/2010/main" val="3145218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views of the same object, the Southern Ring Nebula, are shown side by side. Both feature black backgrounds speckled with tiny bright stars and distant galaxies. Both show the planetary nebula as a misshapen oval that is slightly angled from top left to bottom right. At left, the near-infrared image shows a bright white star with eight long diffraction spikes at the center. A large transparent teal oval surrounds the central star. Several red shells surround the teal oval, extending almost to the edges of the image. The red layers, which are wavy overall, look like they have very thin straight lines piercing through them. At right, the mid-infrared image shows two stars at the center very close to one another. The one at left is red, the one at right is light blue. The blue star has tiny diffraction spikes around it. A large translucent red oval surrounds the central stars. From the red oval, shells extend in a mix of colors.">
            <a:extLst>
              <a:ext uri="{FF2B5EF4-FFF2-40B4-BE49-F238E27FC236}">
                <a16:creationId xmlns:a16="http://schemas.microsoft.com/office/drawing/2014/main" id="{253F220F-C33D-44C5-DEA1-517CF4C262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9" name="TextBox 8">
            <a:extLst>
              <a:ext uri="{FF2B5EF4-FFF2-40B4-BE49-F238E27FC236}">
                <a16:creationId xmlns:a16="http://schemas.microsoft.com/office/drawing/2014/main" id="{08B016CB-918C-591C-40A1-D74A26A34F13}"/>
              </a:ext>
            </a:extLst>
          </p:cNvPr>
          <p:cNvSpPr txBox="1"/>
          <p:nvPr/>
        </p:nvSpPr>
        <p:spPr>
          <a:xfrm>
            <a:off x="553169" y="764660"/>
            <a:ext cx="18888242" cy="1200329"/>
          </a:xfrm>
          <a:prstGeom prst="rect">
            <a:avLst/>
          </a:prstGeom>
          <a:noFill/>
        </p:spPr>
        <p:txBody>
          <a:bodyPr wrap="square" rtlCol="0">
            <a:spAutoFit/>
          </a:bodyPr>
          <a:lstStyle/>
          <a:p>
            <a:pPr algn="ctr"/>
            <a:r>
              <a:rPr lang="en-US" sz="7200" b="1" dirty="0">
                <a:solidFill>
                  <a:schemeClr val="bg1"/>
                </a:solidFill>
                <a:latin typeface="Helvetica" pitchFamily="2" charset="0"/>
              </a:rPr>
              <a:t>Planetary Nebula </a:t>
            </a:r>
            <a:r>
              <a:rPr lang="he-IL" sz="7200" b="1" dirty="0">
                <a:solidFill>
                  <a:schemeClr val="bg1"/>
                </a:solidFill>
                <a:latin typeface="Helvetica" pitchFamily="2" charset="0"/>
              </a:rPr>
              <a:t>׀</a:t>
            </a:r>
            <a:r>
              <a:rPr lang="en-US" sz="7200" b="1" dirty="0">
                <a:solidFill>
                  <a:schemeClr val="bg1"/>
                </a:solidFill>
                <a:latin typeface="Helvetica" pitchFamily="2" charset="0"/>
              </a:rPr>
              <a:t> Southern Ring Nebula</a:t>
            </a:r>
          </a:p>
        </p:txBody>
      </p:sp>
      <p:sp>
        <p:nvSpPr>
          <p:cNvPr id="10" name="TextBox 9">
            <a:extLst>
              <a:ext uri="{FF2B5EF4-FFF2-40B4-BE49-F238E27FC236}">
                <a16:creationId xmlns:a16="http://schemas.microsoft.com/office/drawing/2014/main" id="{E08B1ACD-6BD7-EA44-0256-22B227CC3C51}"/>
              </a:ext>
            </a:extLst>
          </p:cNvPr>
          <p:cNvSpPr txBox="1"/>
          <p:nvPr/>
        </p:nvSpPr>
        <p:spPr>
          <a:xfrm>
            <a:off x="12923831" y="12136543"/>
            <a:ext cx="7038254" cy="954107"/>
          </a:xfrm>
          <a:prstGeom prst="rect">
            <a:avLst/>
          </a:prstGeom>
          <a:noFill/>
        </p:spPr>
        <p:txBody>
          <a:bodyPr wrap="square" rtlCol="0">
            <a:spAutoFit/>
          </a:bodyPr>
          <a:lstStyle/>
          <a:p>
            <a:r>
              <a:rPr lang="en-US" sz="2800" b="1" dirty="0">
                <a:solidFill>
                  <a:schemeClr val="bg1"/>
                </a:solidFill>
                <a:latin typeface="Helvetica" pitchFamily="2" charset="0"/>
              </a:rPr>
              <a:t>Mid-Infrared Light</a:t>
            </a:r>
          </a:p>
          <a:p>
            <a:r>
              <a:rPr lang="en-US" sz="2800" b="1" dirty="0">
                <a:solidFill>
                  <a:schemeClr val="bg1"/>
                </a:solidFill>
                <a:latin typeface="Helvetica" pitchFamily="2" charset="0"/>
              </a:rPr>
              <a:t>MIRI Image</a:t>
            </a:r>
          </a:p>
        </p:txBody>
      </p:sp>
      <p:pic>
        <p:nvPicPr>
          <p:cNvPr id="12" name="Picture 11">
            <a:extLst>
              <a:ext uri="{FF2B5EF4-FFF2-40B4-BE49-F238E27FC236}">
                <a16:creationId xmlns:a16="http://schemas.microsoft.com/office/drawing/2014/main" id="{E8672EAF-8F7C-AF06-9E20-9EEC1B871EE2}"/>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24384000" cy="242048"/>
          </a:xfrm>
          <a:prstGeom prst="rect">
            <a:avLst/>
          </a:prstGeom>
        </p:spPr>
      </p:pic>
      <p:sp>
        <p:nvSpPr>
          <p:cNvPr id="13" name="TextBox 12">
            <a:extLst>
              <a:ext uri="{FF2B5EF4-FFF2-40B4-BE49-F238E27FC236}">
                <a16:creationId xmlns:a16="http://schemas.microsoft.com/office/drawing/2014/main" id="{5C2CA282-A465-89F4-BE49-3A00B296A686}"/>
              </a:ext>
            </a:extLst>
          </p:cNvPr>
          <p:cNvSpPr txBox="1"/>
          <p:nvPr/>
        </p:nvSpPr>
        <p:spPr>
          <a:xfrm>
            <a:off x="553169" y="12136543"/>
            <a:ext cx="7038254" cy="954107"/>
          </a:xfrm>
          <a:prstGeom prst="rect">
            <a:avLst/>
          </a:prstGeom>
          <a:noFill/>
        </p:spPr>
        <p:txBody>
          <a:bodyPr wrap="square" rtlCol="0">
            <a:spAutoFit/>
          </a:bodyPr>
          <a:lstStyle/>
          <a:p>
            <a:r>
              <a:rPr lang="en-US" sz="2800" b="1" dirty="0">
                <a:solidFill>
                  <a:schemeClr val="bg1"/>
                </a:solidFill>
                <a:latin typeface="Helvetica" pitchFamily="2" charset="0"/>
              </a:rPr>
              <a:t>Near-Infrared Light</a:t>
            </a:r>
          </a:p>
          <a:p>
            <a:r>
              <a:rPr lang="en-US" sz="2800" b="1" dirty="0" err="1">
                <a:solidFill>
                  <a:schemeClr val="bg1"/>
                </a:solidFill>
                <a:latin typeface="Helvetica" pitchFamily="2" charset="0"/>
              </a:rPr>
              <a:t>NIRCam</a:t>
            </a:r>
            <a:r>
              <a:rPr lang="en-US" sz="2800" b="1" dirty="0">
                <a:solidFill>
                  <a:schemeClr val="bg1"/>
                </a:solidFill>
                <a:latin typeface="Helvetica" pitchFamily="2" charset="0"/>
              </a:rPr>
              <a:t> Image</a:t>
            </a:r>
          </a:p>
        </p:txBody>
      </p:sp>
    </p:spTree>
    <p:extLst>
      <p:ext uri="{BB962C8B-B14F-4D97-AF65-F5344CB8AC3E}">
        <p14:creationId xmlns:p14="http://schemas.microsoft.com/office/powerpoint/2010/main" val="3671572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of a group of five galaxies that appear close to each other in the sky: two in the middle, one toward the top, one to the upper left, and one toward the bottom. Four of the five appear to be touching. One is somewhat separated. In the image, the galaxies are large relative to the hundreds of much smaller (more distant) galaxies in the background. All five galaxies have bright white cores. Each has a slightly different size, shape, structure, and coloring. Scattered across the image, in front of the galaxies are number of foreground stars with diffraction spikes: bright white points, each with eight bright lines radiating out from the center.">
            <a:extLst>
              <a:ext uri="{FF2B5EF4-FFF2-40B4-BE49-F238E27FC236}">
                <a16:creationId xmlns:a16="http://schemas.microsoft.com/office/drawing/2014/main" id="{68B485B1-9EC1-1D11-3AE9-3BE9C0F04F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pic>
        <p:nvPicPr>
          <p:cNvPr id="9" name="Picture 8">
            <a:extLst>
              <a:ext uri="{FF2B5EF4-FFF2-40B4-BE49-F238E27FC236}">
                <a16:creationId xmlns:a16="http://schemas.microsoft.com/office/drawing/2014/main" id="{B292BC9C-1F6C-FFFD-4346-4918C494280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0" y="0"/>
            <a:ext cx="24384000" cy="242048"/>
          </a:xfrm>
          <a:prstGeom prst="rect">
            <a:avLst/>
          </a:prstGeom>
        </p:spPr>
      </p:pic>
      <p:sp>
        <p:nvSpPr>
          <p:cNvPr id="10" name="TextBox 9">
            <a:extLst>
              <a:ext uri="{FF2B5EF4-FFF2-40B4-BE49-F238E27FC236}">
                <a16:creationId xmlns:a16="http://schemas.microsoft.com/office/drawing/2014/main" id="{CC218D63-824E-DDC7-8430-DF4A8EC8DDA5}"/>
              </a:ext>
            </a:extLst>
          </p:cNvPr>
          <p:cNvSpPr txBox="1"/>
          <p:nvPr/>
        </p:nvSpPr>
        <p:spPr>
          <a:xfrm>
            <a:off x="857285" y="4213821"/>
            <a:ext cx="10142410" cy="2308324"/>
          </a:xfrm>
          <a:prstGeom prst="rect">
            <a:avLst/>
          </a:prstGeom>
          <a:noFill/>
        </p:spPr>
        <p:txBody>
          <a:bodyPr wrap="square" rtlCol="0">
            <a:spAutoFit/>
          </a:bodyPr>
          <a:lstStyle/>
          <a:p>
            <a:r>
              <a:rPr lang="en-US" sz="7200" b="1" dirty="0">
                <a:solidFill>
                  <a:schemeClr val="bg1"/>
                </a:solidFill>
                <a:latin typeface="Helvetica" pitchFamily="2" charset="0"/>
              </a:rPr>
              <a:t>Interacting Galaxies Stephan’s Quintet</a:t>
            </a:r>
          </a:p>
        </p:txBody>
      </p:sp>
      <p:sp>
        <p:nvSpPr>
          <p:cNvPr id="11" name="TextBox 10">
            <a:extLst>
              <a:ext uri="{FF2B5EF4-FFF2-40B4-BE49-F238E27FC236}">
                <a16:creationId xmlns:a16="http://schemas.microsoft.com/office/drawing/2014/main" id="{3B56519C-5F54-9789-F08A-266DF3845E37}"/>
              </a:ext>
            </a:extLst>
          </p:cNvPr>
          <p:cNvSpPr txBox="1"/>
          <p:nvPr/>
        </p:nvSpPr>
        <p:spPr>
          <a:xfrm>
            <a:off x="857285" y="11746292"/>
            <a:ext cx="7038254" cy="954107"/>
          </a:xfrm>
          <a:prstGeom prst="rect">
            <a:avLst/>
          </a:prstGeom>
          <a:noFill/>
        </p:spPr>
        <p:txBody>
          <a:bodyPr wrap="square" rtlCol="0">
            <a:spAutoFit/>
          </a:bodyPr>
          <a:lstStyle/>
          <a:p>
            <a:r>
              <a:rPr lang="en-US" sz="2800" b="1" dirty="0">
                <a:solidFill>
                  <a:schemeClr val="bg1"/>
                </a:solidFill>
                <a:latin typeface="Helvetica" pitchFamily="2" charset="0"/>
              </a:rPr>
              <a:t>Near- and Mid-Infrared Light </a:t>
            </a:r>
          </a:p>
          <a:p>
            <a:r>
              <a:rPr lang="en-US" sz="2800" b="1" dirty="0">
                <a:solidFill>
                  <a:schemeClr val="bg1"/>
                </a:solidFill>
                <a:latin typeface="Helvetica" pitchFamily="2" charset="0"/>
              </a:rPr>
              <a:t>Combined </a:t>
            </a:r>
            <a:r>
              <a:rPr lang="en-US" sz="2800" b="1" dirty="0" err="1">
                <a:solidFill>
                  <a:schemeClr val="bg1"/>
                </a:solidFill>
                <a:latin typeface="Helvetica" pitchFamily="2" charset="0"/>
              </a:rPr>
              <a:t>NIRCam</a:t>
            </a:r>
            <a:r>
              <a:rPr lang="en-US" sz="2800" b="1" dirty="0">
                <a:solidFill>
                  <a:schemeClr val="bg1"/>
                </a:solidFill>
                <a:latin typeface="Helvetica" pitchFamily="2" charset="0"/>
              </a:rPr>
              <a:t> and MIRI Image</a:t>
            </a:r>
          </a:p>
        </p:txBody>
      </p:sp>
    </p:spTree>
    <p:extLst>
      <p:ext uri="{BB962C8B-B14F-4D97-AF65-F5344CB8AC3E}">
        <p14:creationId xmlns:p14="http://schemas.microsoft.com/office/powerpoint/2010/main" val="4215904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riane 5 rocket launches the Webb Telescope on a cloudy day. Fluffy clouds of exhaust extend in a triangle that ends in bright white combustion at the rocket at top left. A raindrop appears on the camera lens.">
            <a:extLst>
              <a:ext uri="{FF2B5EF4-FFF2-40B4-BE49-F238E27FC236}">
                <a16:creationId xmlns:a16="http://schemas.microsoft.com/office/drawing/2014/main" id="{93E3AC20-9245-2B47-9950-4B816D59B3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pic>
        <p:nvPicPr>
          <p:cNvPr id="9" name="Picture 8">
            <a:extLst>
              <a:ext uri="{FF2B5EF4-FFF2-40B4-BE49-F238E27FC236}">
                <a16:creationId xmlns:a16="http://schemas.microsoft.com/office/drawing/2014/main" id="{9F7F3037-B6BD-1E43-9482-E75BA0DB85E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6890" y="6107005"/>
            <a:ext cx="197708" cy="7608994"/>
          </a:xfrm>
          <a:prstGeom prst="rect">
            <a:avLst/>
          </a:prstGeom>
        </p:spPr>
      </p:pic>
      <p:pic>
        <p:nvPicPr>
          <p:cNvPr id="11" name="Picture 10">
            <a:extLst>
              <a:ext uri="{FF2B5EF4-FFF2-40B4-BE49-F238E27FC236}">
                <a16:creationId xmlns:a16="http://schemas.microsoft.com/office/drawing/2014/main" id="{3105B383-4E28-C344-86D2-57FE7F206ED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12030635" y="-12030636"/>
            <a:ext cx="322730" cy="24384000"/>
          </a:xfrm>
          <a:prstGeom prst="rect">
            <a:avLst/>
          </a:prstGeom>
        </p:spPr>
      </p:pic>
      <p:sp>
        <p:nvSpPr>
          <p:cNvPr id="6" name="Title 1">
            <a:extLst>
              <a:ext uri="{FF2B5EF4-FFF2-40B4-BE49-F238E27FC236}">
                <a16:creationId xmlns:a16="http://schemas.microsoft.com/office/drawing/2014/main" id="{6CBB0B2C-267F-B84C-9013-DE231F186AEC}"/>
              </a:ext>
            </a:extLst>
          </p:cNvPr>
          <p:cNvSpPr>
            <a:spLocks noGrp="1"/>
          </p:cNvSpPr>
          <p:nvPr>
            <p:ph type="title"/>
          </p:nvPr>
        </p:nvSpPr>
        <p:spPr>
          <a:xfrm>
            <a:off x="1840603" y="3999599"/>
            <a:ext cx="6917394" cy="3481322"/>
          </a:xfrm>
        </p:spPr>
        <p:txBody>
          <a:bodyPr>
            <a:noAutofit/>
          </a:bodyPr>
          <a:lstStyle/>
          <a:p>
            <a:r>
              <a:rPr lang="en-US" sz="12000" b="1" spc="600" dirty="0">
                <a:solidFill>
                  <a:schemeClr val="bg1"/>
                </a:solidFill>
                <a:latin typeface="Helvetica" pitchFamily="2" charset="0"/>
                <a:cs typeface="Arial" panose="020B0604020202020204" pitchFamily="34" charset="0"/>
              </a:rPr>
              <a:t>Lift Off!</a:t>
            </a:r>
          </a:p>
        </p:txBody>
      </p:sp>
    </p:spTree>
    <p:extLst>
      <p:ext uri="{BB962C8B-B14F-4D97-AF65-F5344CB8AC3E}">
        <p14:creationId xmlns:p14="http://schemas.microsoft.com/office/powerpoint/2010/main" val="3417502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iew of the bottom of the Webb Telescope, folded up after separation, with Earth in the background at top right.">
            <a:extLst>
              <a:ext uri="{FF2B5EF4-FFF2-40B4-BE49-F238E27FC236}">
                <a16:creationId xmlns:a16="http://schemas.microsoft.com/office/drawing/2014/main" id="{E1BC063A-D213-4E49-9640-62722EFAB5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10" name="TextBox 9">
            <a:extLst>
              <a:ext uri="{FF2B5EF4-FFF2-40B4-BE49-F238E27FC236}">
                <a16:creationId xmlns:a16="http://schemas.microsoft.com/office/drawing/2014/main" id="{2261483A-5B9C-DC4D-8949-AC5D45FA2817}"/>
              </a:ext>
            </a:extLst>
          </p:cNvPr>
          <p:cNvSpPr txBox="1"/>
          <p:nvPr/>
        </p:nvSpPr>
        <p:spPr>
          <a:xfrm>
            <a:off x="13659988" y="7976208"/>
            <a:ext cx="9718644" cy="2554545"/>
          </a:xfrm>
          <a:prstGeom prst="rect">
            <a:avLst/>
          </a:prstGeom>
          <a:noFill/>
        </p:spPr>
        <p:txBody>
          <a:bodyPr wrap="square" rtlCol="0">
            <a:spAutoFit/>
          </a:bodyPr>
          <a:lstStyle/>
          <a:p>
            <a:r>
              <a:rPr lang="en-US" sz="8000" b="1" dirty="0">
                <a:solidFill>
                  <a:schemeClr val="bg1"/>
                </a:solidFill>
                <a:latin typeface="Helvetica" pitchFamily="2" charset="0"/>
              </a:rPr>
              <a:t>Webb’s Journey Begins</a:t>
            </a:r>
          </a:p>
        </p:txBody>
      </p:sp>
      <p:pic>
        <p:nvPicPr>
          <p:cNvPr id="19" name="Picture 18">
            <a:extLst>
              <a:ext uri="{FF2B5EF4-FFF2-40B4-BE49-F238E27FC236}">
                <a16:creationId xmlns:a16="http://schemas.microsoft.com/office/drawing/2014/main" id="{33760FEA-4DEA-2446-9CB9-29172B8B4A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910057" y="10907046"/>
            <a:ext cx="2747446" cy="710036"/>
          </a:xfrm>
          <a:prstGeom prst="rect">
            <a:avLst/>
          </a:prstGeom>
        </p:spPr>
      </p:pic>
      <p:pic>
        <p:nvPicPr>
          <p:cNvPr id="21" name="Picture 20">
            <a:extLst>
              <a:ext uri="{FF2B5EF4-FFF2-40B4-BE49-F238E27FC236}">
                <a16:creationId xmlns:a16="http://schemas.microsoft.com/office/drawing/2014/main" id="{B4D36027-EDA9-6B4A-95A6-FC366710D5F0}"/>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1"/>
            <a:ext cx="24383998" cy="231494"/>
          </a:xfrm>
          <a:prstGeom prst="rect">
            <a:avLst/>
          </a:prstGeom>
        </p:spPr>
      </p:pic>
    </p:spTree>
    <p:extLst>
      <p:ext uri="{BB962C8B-B14F-4D97-AF65-F5344CB8AC3E}">
        <p14:creationId xmlns:p14="http://schemas.microsoft.com/office/powerpoint/2010/main" val="1293786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rtist’s concepts of the Webb telescope at various stages as it unfolds after launch.">
            <a:extLst>
              <a:ext uri="{FF2B5EF4-FFF2-40B4-BE49-F238E27FC236}">
                <a16:creationId xmlns:a16="http://schemas.microsoft.com/office/drawing/2014/main" id="{69E24E93-9297-A210-07F5-F7C6AC3A30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8846"/>
            <a:ext cx="24384000" cy="13716000"/>
          </a:xfrm>
          <a:prstGeom prst="rect">
            <a:avLst/>
          </a:prstGeom>
        </p:spPr>
      </p:pic>
      <p:pic>
        <p:nvPicPr>
          <p:cNvPr id="5" name="Picture 4">
            <a:extLst>
              <a:ext uri="{FF2B5EF4-FFF2-40B4-BE49-F238E27FC236}">
                <a16:creationId xmlns:a16="http://schemas.microsoft.com/office/drawing/2014/main" id="{ABEDBD09-0D2A-0248-939D-0852467EB83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
            <a:ext cx="24429760" cy="237694"/>
          </a:xfrm>
          <a:prstGeom prst="rect">
            <a:avLst/>
          </a:prstGeom>
        </p:spPr>
      </p:pic>
      <p:pic>
        <p:nvPicPr>
          <p:cNvPr id="6" name="Picture 5">
            <a:extLst>
              <a:ext uri="{FF2B5EF4-FFF2-40B4-BE49-F238E27FC236}">
                <a16:creationId xmlns:a16="http://schemas.microsoft.com/office/drawing/2014/main" id="{B09445FD-3269-1144-A69D-ACF902A8C03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26149" y="7541901"/>
            <a:ext cx="2930770" cy="678418"/>
          </a:xfrm>
          <a:prstGeom prst="rect">
            <a:avLst/>
          </a:prstGeom>
        </p:spPr>
      </p:pic>
      <p:sp>
        <p:nvSpPr>
          <p:cNvPr id="7" name="TextBox 6">
            <a:extLst>
              <a:ext uri="{FF2B5EF4-FFF2-40B4-BE49-F238E27FC236}">
                <a16:creationId xmlns:a16="http://schemas.microsoft.com/office/drawing/2014/main" id="{D309FA2A-B071-EA45-9852-E45285775C43}"/>
              </a:ext>
            </a:extLst>
          </p:cNvPr>
          <p:cNvSpPr txBox="1"/>
          <p:nvPr/>
        </p:nvSpPr>
        <p:spPr>
          <a:xfrm>
            <a:off x="1097546" y="4622060"/>
            <a:ext cx="9382884" cy="2554545"/>
          </a:xfrm>
          <a:prstGeom prst="rect">
            <a:avLst/>
          </a:prstGeom>
          <a:noFill/>
        </p:spPr>
        <p:txBody>
          <a:bodyPr wrap="square" rtlCol="0">
            <a:spAutoFit/>
          </a:bodyPr>
          <a:lstStyle/>
          <a:p>
            <a:r>
              <a:rPr lang="en-US" sz="8000" b="1" dirty="0">
                <a:solidFill>
                  <a:schemeClr val="bg1"/>
                </a:solidFill>
                <a:latin typeface="Helvetica" pitchFamily="2" charset="0"/>
              </a:rPr>
              <a:t>Webb’s Unfolding Sequence </a:t>
            </a:r>
          </a:p>
        </p:txBody>
      </p:sp>
    </p:spTree>
    <p:extLst>
      <p:ext uri="{BB962C8B-B14F-4D97-AF65-F5344CB8AC3E}">
        <p14:creationId xmlns:p14="http://schemas.microsoft.com/office/powerpoint/2010/main" val="368879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drawing of the complete Webb telescope presented like a blueprint">
            <a:extLst>
              <a:ext uri="{FF2B5EF4-FFF2-40B4-BE49-F238E27FC236}">
                <a16:creationId xmlns:a16="http://schemas.microsoft.com/office/drawing/2014/main" id="{1F812B3A-257C-204F-B3BB-80FFD32183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24384000" cy="13834938"/>
          </a:xfrm>
          <a:prstGeom prst="rect">
            <a:avLst/>
          </a:prstGeom>
        </p:spPr>
      </p:pic>
      <p:sp>
        <p:nvSpPr>
          <p:cNvPr id="6" name="TextBox 5">
            <a:extLst>
              <a:ext uri="{FF2B5EF4-FFF2-40B4-BE49-F238E27FC236}">
                <a16:creationId xmlns:a16="http://schemas.microsoft.com/office/drawing/2014/main" id="{0792B900-68EA-594B-986C-B93C3083A6B1}"/>
              </a:ext>
            </a:extLst>
          </p:cNvPr>
          <p:cNvSpPr txBox="1"/>
          <p:nvPr/>
        </p:nvSpPr>
        <p:spPr>
          <a:xfrm>
            <a:off x="1663008" y="8057846"/>
            <a:ext cx="9382884" cy="2554545"/>
          </a:xfrm>
          <a:prstGeom prst="rect">
            <a:avLst/>
          </a:prstGeom>
          <a:noFill/>
        </p:spPr>
        <p:txBody>
          <a:bodyPr wrap="square" rtlCol="0">
            <a:spAutoFit/>
          </a:bodyPr>
          <a:lstStyle/>
          <a:p>
            <a:r>
              <a:rPr lang="en-US" sz="8000" b="1" dirty="0">
                <a:solidFill>
                  <a:schemeClr val="bg1"/>
                </a:solidFill>
                <a:latin typeface="Helvetica" pitchFamily="2" charset="0"/>
              </a:rPr>
              <a:t>A Feat of Engineering</a:t>
            </a:r>
          </a:p>
        </p:txBody>
      </p:sp>
      <p:pic>
        <p:nvPicPr>
          <p:cNvPr id="10" name="Picture 9">
            <a:extLst>
              <a:ext uri="{FF2B5EF4-FFF2-40B4-BE49-F238E27FC236}">
                <a16:creationId xmlns:a16="http://schemas.microsoft.com/office/drawing/2014/main" id="{A75E04E4-1A52-5A4A-A409-E152C7A7F7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
            <a:ext cx="24384000" cy="237250"/>
          </a:xfrm>
          <a:prstGeom prst="rect">
            <a:avLst/>
          </a:prstGeom>
        </p:spPr>
      </p:pic>
      <p:pic>
        <p:nvPicPr>
          <p:cNvPr id="12" name="Picture 11">
            <a:extLst>
              <a:ext uri="{FF2B5EF4-FFF2-40B4-BE49-F238E27FC236}">
                <a16:creationId xmlns:a16="http://schemas.microsoft.com/office/drawing/2014/main" id="{E7EDC2A2-130F-9745-B8E8-F923D554FF5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05057" y="11008170"/>
            <a:ext cx="3065930" cy="721460"/>
          </a:xfrm>
          <a:prstGeom prst="rect">
            <a:avLst/>
          </a:prstGeom>
        </p:spPr>
      </p:pic>
    </p:spTree>
    <p:extLst>
      <p:ext uri="{BB962C8B-B14F-4D97-AF65-F5344CB8AC3E}">
        <p14:creationId xmlns:p14="http://schemas.microsoft.com/office/powerpoint/2010/main" val="3177451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ist’s illustration of the Webb telescope shown with mirrors on top at left. At right, Webb is shown from the bottom.">
            <a:extLst>
              <a:ext uri="{FF2B5EF4-FFF2-40B4-BE49-F238E27FC236}">
                <a16:creationId xmlns:a16="http://schemas.microsoft.com/office/drawing/2014/main" id="{C4DBB46F-E261-FE44-8724-9786B051AF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8" name="TextBox 7">
            <a:extLst>
              <a:ext uri="{FF2B5EF4-FFF2-40B4-BE49-F238E27FC236}">
                <a16:creationId xmlns:a16="http://schemas.microsoft.com/office/drawing/2014/main" id="{2310BCE2-A85B-B34F-BD13-12539A854C93}"/>
              </a:ext>
            </a:extLst>
          </p:cNvPr>
          <p:cNvSpPr txBox="1"/>
          <p:nvPr/>
        </p:nvSpPr>
        <p:spPr>
          <a:xfrm>
            <a:off x="1099438" y="1173370"/>
            <a:ext cx="7671904" cy="1200329"/>
          </a:xfrm>
          <a:prstGeom prst="rect">
            <a:avLst/>
          </a:prstGeom>
          <a:noFill/>
        </p:spPr>
        <p:txBody>
          <a:bodyPr wrap="square" rtlCol="0">
            <a:spAutoFit/>
          </a:bodyPr>
          <a:lstStyle/>
          <a:p>
            <a:r>
              <a:rPr lang="en-US" sz="7200" b="1" dirty="0">
                <a:solidFill>
                  <a:schemeClr val="bg1"/>
                </a:solidFill>
                <a:latin typeface="Helvetica" pitchFamily="2" charset="0"/>
              </a:rPr>
              <a:t>Observing Side</a:t>
            </a:r>
          </a:p>
        </p:txBody>
      </p:sp>
      <p:sp>
        <p:nvSpPr>
          <p:cNvPr id="9" name="TextBox 8">
            <a:extLst>
              <a:ext uri="{FF2B5EF4-FFF2-40B4-BE49-F238E27FC236}">
                <a16:creationId xmlns:a16="http://schemas.microsoft.com/office/drawing/2014/main" id="{4C0BCB71-DAF3-0E4D-A420-204A344F66C7}"/>
              </a:ext>
            </a:extLst>
          </p:cNvPr>
          <p:cNvSpPr txBox="1"/>
          <p:nvPr/>
        </p:nvSpPr>
        <p:spPr>
          <a:xfrm>
            <a:off x="13233019" y="1173370"/>
            <a:ext cx="8184542" cy="1200329"/>
          </a:xfrm>
          <a:prstGeom prst="rect">
            <a:avLst/>
          </a:prstGeom>
          <a:noFill/>
        </p:spPr>
        <p:txBody>
          <a:bodyPr wrap="square" rtlCol="0">
            <a:spAutoFit/>
          </a:bodyPr>
          <a:lstStyle/>
          <a:p>
            <a:r>
              <a:rPr lang="en-US" sz="7200" b="1" dirty="0">
                <a:solidFill>
                  <a:schemeClr val="bg1"/>
                </a:solidFill>
                <a:latin typeface="Helvetica" pitchFamily="2" charset="0"/>
              </a:rPr>
              <a:t>Sun-Facing Side</a:t>
            </a:r>
          </a:p>
        </p:txBody>
      </p:sp>
    </p:spTree>
    <p:extLst>
      <p:ext uri="{BB962C8B-B14F-4D97-AF65-F5344CB8AC3E}">
        <p14:creationId xmlns:p14="http://schemas.microsoft.com/office/powerpoint/2010/main" val="214528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presentation of a human standing, Hubble’s circular mirror, and Webb’s 18 hexagons of its primary mirror for scale.">
            <a:extLst>
              <a:ext uri="{FF2B5EF4-FFF2-40B4-BE49-F238E27FC236}">
                <a16:creationId xmlns:a16="http://schemas.microsoft.com/office/drawing/2014/main" id="{5D145687-35C2-AB46-AEF9-6BA0B3E63EAB}"/>
              </a:ext>
            </a:extLst>
          </p:cNvPr>
          <p:cNvPicPr>
            <a:picLocks noChangeAspect="1"/>
          </p:cNvPicPr>
          <p:nvPr/>
        </p:nvPicPr>
        <p:blipFill>
          <a:blip r:embed="rId3"/>
          <a:stretch>
            <a:fillRect/>
          </a:stretch>
        </p:blipFill>
        <p:spPr>
          <a:xfrm>
            <a:off x="0" y="-1"/>
            <a:ext cx="24384000" cy="13716002"/>
          </a:xfrm>
          <a:prstGeom prst="rect">
            <a:avLst/>
          </a:prstGeom>
        </p:spPr>
      </p:pic>
      <p:sp>
        <p:nvSpPr>
          <p:cNvPr id="6" name="TextBox 5">
            <a:extLst>
              <a:ext uri="{FF2B5EF4-FFF2-40B4-BE49-F238E27FC236}">
                <a16:creationId xmlns:a16="http://schemas.microsoft.com/office/drawing/2014/main" id="{146CADA0-DBB6-CF44-94B7-26DA9416702A}"/>
              </a:ext>
            </a:extLst>
          </p:cNvPr>
          <p:cNvSpPr txBox="1"/>
          <p:nvPr/>
        </p:nvSpPr>
        <p:spPr>
          <a:xfrm>
            <a:off x="1587827" y="1685810"/>
            <a:ext cx="10856866" cy="2554545"/>
          </a:xfrm>
          <a:prstGeom prst="rect">
            <a:avLst/>
          </a:prstGeom>
          <a:noFill/>
        </p:spPr>
        <p:txBody>
          <a:bodyPr wrap="square" rtlCol="0">
            <a:spAutoFit/>
          </a:bodyPr>
          <a:lstStyle/>
          <a:p>
            <a:r>
              <a:rPr lang="en-US" sz="8000" b="1" dirty="0">
                <a:solidFill>
                  <a:schemeClr val="bg1"/>
                </a:solidFill>
                <a:latin typeface="Helvetica" pitchFamily="2" charset="0"/>
              </a:rPr>
              <a:t>Capturing Faint, Infrared Light</a:t>
            </a:r>
          </a:p>
        </p:txBody>
      </p:sp>
      <p:sp>
        <p:nvSpPr>
          <p:cNvPr id="7" name="TextBox 6">
            <a:extLst>
              <a:ext uri="{FF2B5EF4-FFF2-40B4-BE49-F238E27FC236}">
                <a16:creationId xmlns:a16="http://schemas.microsoft.com/office/drawing/2014/main" id="{95B7CFEE-64D9-B44D-8F73-BF55111370AA}"/>
              </a:ext>
            </a:extLst>
          </p:cNvPr>
          <p:cNvSpPr txBox="1"/>
          <p:nvPr/>
        </p:nvSpPr>
        <p:spPr>
          <a:xfrm>
            <a:off x="7195996" y="11625534"/>
            <a:ext cx="4044460" cy="584775"/>
          </a:xfrm>
          <a:prstGeom prst="rect">
            <a:avLst/>
          </a:prstGeom>
          <a:noFill/>
        </p:spPr>
        <p:txBody>
          <a:bodyPr wrap="square" rtlCol="0">
            <a:spAutoFit/>
          </a:bodyPr>
          <a:lstStyle/>
          <a:p>
            <a:r>
              <a:rPr lang="en-US" sz="3200" dirty="0">
                <a:solidFill>
                  <a:schemeClr val="bg1"/>
                </a:solidFill>
                <a:latin typeface="Helvetica" pitchFamily="2" charset="0"/>
              </a:rPr>
              <a:t>PRIMARY MIRROR</a:t>
            </a:r>
          </a:p>
        </p:txBody>
      </p:sp>
      <p:sp>
        <p:nvSpPr>
          <p:cNvPr id="8" name="TextBox 7">
            <a:extLst>
              <a:ext uri="{FF2B5EF4-FFF2-40B4-BE49-F238E27FC236}">
                <a16:creationId xmlns:a16="http://schemas.microsoft.com/office/drawing/2014/main" id="{9C7ED34C-9A1D-6748-9CFE-7134EA85B5E5}"/>
              </a:ext>
            </a:extLst>
          </p:cNvPr>
          <p:cNvSpPr txBox="1"/>
          <p:nvPr/>
        </p:nvSpPr>
        <p:spPr>
          <a:xfrm>
            <a:off x="17731364" y="11625534"/>
            <a:ext cx="4044460" cy="584775"/>
          </a:xfrm>
          <a:prstGeom prst="rect">
            <a:avLst/>
          </a:prstGeom>
          <a:noFill/>
        </p:spPr>
        <p:txBody>
          <a:bodyPr wrap="square" rtlCol="0">
            <a:spAutoFit/>
          </a:bodyPr>
          <a:lstStyle/>
          <a:p>
            <a:r>
              <a:rPr lang="en-US" sz="3200" dirty="0">
                <a:solidFill>
                  <a:schemeClr val="bg1"/>
                </a:solidFill>
                <a:latin typeface="Helvetica" pitchFamily="2" charset="0"/>
              </a:rPr>
              <a:t>PRIMARY MIRROR</a:t>
            </a:r>
          </a:p>
        </p:txBody>
      </p:sp>
    </p:spTree>
    <p:extLst>
      <p:ext uri="{BB962C8B-B14F-4D97-AF65-F5344CB8AC3E}">
        <p14:creationId xmlns:p14="http://schemas.microsoft.com/office/powerpoint/2010/main" val="1539662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illustration of the Webb telescope shown from the back is on the right half of the image. A white box points to the back of the primary mirror toward the top. In the box, which takes up the left half of the slide, each instrument on board is shown and labeled, including NIRSpec, FGS/NIRISS, NIRCam, and MIRI.">
            <a:extLst>
              <a:ext uri="{FF2B5EF4-FFF2-40B4-BE49-F238E27FC236}">
                <a16:creationId xmlns:a16="http://schemas.microsoft.com/office/drawing/2014/main" id="{C22099B2-DF6D-9446-9D37-5377741EBA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4384000" cy="13792200"/>
          </a:xfrm>
          <a:prstGeom prst="rect">
            <a:avLst/>
          </a:prstGeom>
        </p:spPr>
      </p:pic>
      <p:sp>
        <p:nvSpPr>
          <p:cNvPr id="4" name="TextBox 3">
            <a:extLst>
              <a:ext uri="{FF2B5EF4-FFF2-40B4-BE49-F238E27FC236}">
                <a16:creationId xmlns:a16="http://schemas.microsoft.com/office/drawing/2014/main" id="{511AC3F2-B9E5-D440-A739-9E37BF6B6AB4}"/>
              </a:ext>
            </a:extLst>
          </p:cNvPr>
          <p:cNvSpPr txBox="1"/>
          <p:nvPr/>
        </p:nvSpPr>
        <p:spPr>
          <a:xfrm>
            <a:off x="4028208" y="1119585"/>
            <a:ext cx="16327584" cy="1323439"/>
          </a:xfrm>
          <a:prstGeom prst="rect">
            <a:avLst/>
          </a:prstGeom>
          <a:noFill/>
        </p:spPr>
        <p:txBody>
          <a:bodyPr wrap="square" rtlCol="0">
            <a:spAutoFit/>
          </a:bodyPr>
          <a:lstStyle/>
          <a:p>
            <a:pPr algn="ctr"/>
            <a:r>
              <a:rPr lang="en-US" sz="8000" b="1" dirty="0">
                <a:solidFill>
                  <a:schemeClr val="bg1"/>
                </a:solidFill>
                <a:latin typeface="Helvetica" pitchFamily="2" charset="0"/>
              </a:rPr>
              <a:t>Webb’s Science Instruments</a:t>
            </a:r>
          </a:p>
        </p:txBody>
      </p:sp>
    </p:spTree>
    <p:extLst>
      <p:ext uri="{BB962C8B-B14F-4D97-AF65-F5344CB8AC3E}">
        <p14:creationId xmlns:p14="http://schemas.microsoft.com/office/powerpoint/2010/main" val="1208046835"/>
      </p:ext>
    </p:extLst>
  </p:cSld>
  <p:clrMapOvr>
    <a:masterClrMapping/>
  </p:clrMapOvr>
</p:sld>
</file>

<file path=ppt/theme/theme1.xml><?xml version="1.0" encoding="utf-8"?>
<a:theme xmlns:a="http://schemas.openxmlformats.org/drawingml/2006/main" name="MasterClassWorkshop_no_ESA">
  <a:themeElements>
    <a:clrScheme name="White">
      <a:dk1>
        <a:srgbClr val="5E5E5E"/>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MasterClassWorkshop_no_ESA.thmx</Template>
  <TotalTime>289</TotalTime>
  <Words>5494</Words>
  <Application>Microsoft Office PowerPoint</Application>
  <PresentationFormat>Custom</PresentationFormat>
  <Paragraphs>506</Paragraphs>
  <Slides>29</Slides>
  <Notes>18</Notes>
  <HiddenSlides>9</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MasterClassWorkshop_no_ESA</vt:lpstr>
      <vt:lpstr>Office Theme</vt:lpstr>
      <vt:lpstr>JWST mission status</vt:lpstr>
      <vt:lpstr>Acknowledgements</vt:lpstr>
      <vt:lpstr>Lift Off!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JWST – the mission in a few sentences</vt:lpstr>
      <vt:lpstr>JWST – an international collaboration</vt:lpstr>
      <vt:lpstr>JWST – Main building blocks</vt:lpstr>
      <vt:lpstr>JWST – Main building blocks</vt:lpstr>
      <vt:lpstr>JWST – a deployable observatory</vt:lpstr>
      <vt:lpstr>JWST – observatory status</vt:lpstr>
      <vt:lpstr>JWST – the mission in a few sentences</vt:lpstr>
      <vt:lpstr>JWST – observatory status</vt:lpstr>
      <vt:lpstr>JWST – observatory status</vt:lpstr>
      <vt:lpstr>JWST – next steps</vt:lpstr>
      <vt:lpstr>JWST – observatory status</vt:lpstr>
      <vt:lpstr>JWST status - conclusion</vt:lpstr>
      <vt:lpstr>The Big Reveal:  Webb’s First Observations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Themiya Nanayakkara</cp:lastModifiedBy>
  <cp:revision>38</cp:revision>
  <dcterms:modified xsi:type="dcterms:W3CDTF">2022-11-29T11:45:11Z</dcterms:modified>
</cp:coreProperties>
</file>